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351" r:id="rId2"/>
    <p:sldId id="369" r:id="rId3"/>
    <p:sldId id="328" r:id="rId4"/>
    <p:sldId id="398" r:id="rId5"/>
    <p:sldId id="378" r:id="rId6"/>
    <p:sldId id="400" r:id="rId7"/>
    <p:sldId id="408" r:id="rId8"/>
    <p:sldId id="412" r:id="rId9"/>
    <p:sldId id="420" r:id="rId10"/>
    <p:sldId id="409" r:id="rId11"/>
    <p:sldId id="410" r:id="rId12"/>
    <p:sldId id="411" r:id="rId13"/>
    <p:sldId id="399" r:id="rId14"/>
    <p:sldId id="382" r:id="rId15"/>
    <p:sldId id="384" r:id="rId16"/>
    <p:sldId id="418" r:id="rId17"/>
    <p:sldId id="352" r:id="rId18"/>
    <p:sldId id="417" r:id="rId19"/>
    <p:sldId id="355" r:id="rId20"/>
    <p:sldId id="421" r:id="rId21"/>
    <p:sldId id="407" r:id="rId22"/>
    <p:sldId id="422" r:id="rId23"/>
    <p:sldId id="37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432FF"/>
    <a:srgbClr val="942092"/>
    <a:srgbClr val="FF40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032"/>
    <p:restoredTop sz="84842"/>
  </p:normalViewPr>
  <p:slideViewPr>
    <p:cSldViewPr snapToGrid="0" snapToObjects="1">
      <p:cViewPr>
        <p:scale>
          <a:sx n="91" d="100"/>
          <a:sy n="91" d="100"/>
        </p:scale>
        <p:origin x="52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BA537-DE1A-9C4C-9A21-C78BD6B146F3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CC194-C1AC-A942-A0C0-5C2FAEABF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A7DDD-402A-4948-88D6-6C6D0CBDE9B0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67967-8547-8048-A1E1-43F85942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30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29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55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4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28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55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49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97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47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06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4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2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67967-8547-8048-A1E1-43F85942D9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8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99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2F96-C23B-3F43-B27C-A99080E6AB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2C18F-EEFE-7443-B4F0-9A59B8E0CAA6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5BD9-F1CE-5740-B17B-D158A6630A4D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8FFE6-40E5-204E-A3AE-3F4C5BFD84D1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97DD-FE73-FB43-9A15-E87AEAB53E99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5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B614-4B3B-A945-B7CD-33C2C02ACB60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3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A6A0-D9DF-5446-82FA-B5018841607F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77FD4-53A9-9E4D-ABD8-7A373BC64C8D}" type="datetime1">
              <a:rPr lang="en-US" smtClean="0"/>
              <a:t>5/12/19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4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BE82-8425-854C-9C33-BB4F972FDBB0}" type="datetime1">
              <a:rPr lang="en-US" smtClean="0"/>
              <a:t>5/12/19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8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81D-123E-4C42-B312-512D97CD146E}" type="datetime1">
              <a:rPr lang="en-US" smtClean="0"/>
              <a:t>5/12/19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897E1-733C-E441-9F55-E05961478906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8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7EF54-9BBE-924F-A0A9-1224B8CB741D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0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36314-3E3F-AB45-8126-548B1C473130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4073D-4304-A542-8C3B-1B26DC5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0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3683"/>
            <a:ext cx="8933303" cy="490897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Motivation</a:t>
            </a:r>
          </a:p>
          <a:p>
            <a:r>
              <a:rPr lang="en-US" sz="1800" dirty="0">
                <a:latin typeface="Arial"/>
                <a:cs typeface="Arial"/>
              </a:rPr>
              <a:t>Problem Statement</a:t>
            </a:r>
          </a:p>
          <a:p>
            <a:r>
              <a:rPr lang="en-US" sz="1800" dirty="0">
                <a:latin typeface="Arial"/>
                <a:cs typeface="Arial"/>
              </a:rPr>
              <a:t>Challenges</a:t>
            </a:r>
          </a:p>
          <a:p>
            <a:r>
              <a:rPr lang="en-US" sz="1800" dirty="0">
                <a:latin typeface="Arial"/>
                <a:cs typeface="Arial"/>
              </a:rPr>
              <a:t>Related Work</a:t>
            </a:r>
          </a:p>
          <a:p>
            <a:r>
              <a:rPr lang="en-US" sz="1800" dirty="0">
                <a:latin typeface="Arial"/>
                <a:cs typeface="Arial"/>
              </a:rPr>
              <a:t>Contributions</a:t>
            </a:r>
          </a:p>
          <a:p>
            <a:r>
              <a:rPr lang="en-US" sz="1800" dirty="0" smtClean="0">
                <a:solidFill>
                  <a:srgbClr val="0432FF"/>
                </a:solidFill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 smtClean="0">
                <a:solidFill>
                  <a:srgbClr val="0432FF"/>
                </a:solidFill>
                <a:latin typeface="Arial"/>
                <a:cs typeface="Arial"/>
              </a:rPr>
              <a:t>Theoretical analysis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Experimental evaluation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Case studies</a:t>
            </a:r>
            <a:endParaRPr lang="en-US" sz="16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Conclusion</a:t>
            </a:r>
            <a:endParaRPr lang="en-US" sz="21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 smtClean="0">
                <a:latin typeface="Arial"/>
                <a:cs typeface="Arial"/>
              </a:rPr>
              <a:t>Outline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0" y="778960"/>
            <a:ext cx="9329732" cy="36307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Fixed Parameters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Activity density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(activity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per edge in average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): 0.01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Density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threshold =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Number of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Nodes = 650 (ASP_FMGT and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 , or 4000 (path reduction)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Varied parameter: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Number of partitions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680227"/>
            <a:ext cx="78075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Trends: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More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partitions lead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to higher cost due to (1) larger tree and (2) number of paths in cost reduction approaches</a:t>
            </a:r>
          </a:p>
          <a:p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989352" y="68334"/>
            <a:ext cx="10321923" cy="523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>
              <a:spcBef>
                <a:spcPts val="900"/>
              </a:spcBef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Sensitivity analysis: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are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proposed approaches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affected by </a:t>
            </a:r>
            <a:r>
              <a:rPr lang="en-US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varied number of partitions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9932640" y="771605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013695" y="7667909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5" y="2153782"/>
            <a:ext cx="3876589" cy="28914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69" y="2166761"/>
            <a:ext cx="3987649" cy="29907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0318" y="5133814"/>
            <a:ext cx="338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ASP_FMGT and </a:t>
            </a:r>
            <a:r>
              <a:rPr lang="en-US" dirty="0" err="1" smtClean="0"/>
              <a:t>ASP_FMGT_Mono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53615" y="5157498"/>
            <a:ext cx="270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reduction approaches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0" y="772723"/>
            <a:ext cx="9329732" cy="36307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Fixed Parameters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Number of partitions: 50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Density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threshold =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Number of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Nodes = 650 (ASP_FMGT and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 , or 4000 (path reduction)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Varied parameter: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Activity density (activity per edge in average):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68022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Trends: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More activities lead to higher cost due to (1) More active nodes and edges and (2) less pruning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992191" y="57840"/>
            <a:ext cx="10321923" cy="523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>
              <a:spcBef>
                <a:spcPts val="900"/>
              </a:spcBef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Sensitivity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analysis: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are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proposed approaches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affected by </a:t>
            </a:r>
            <a:r>
              <a:rPr lang="en-US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varied number of </a:t>
            </a:r>
            <a:r>
              <a:rPr lang="en-US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activities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9932640" y="771605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013695" y="7667909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318" y="5133814"/>
            <a:ext cx="338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ASP_FMGT and </a:t>
            </a:r>
            <a:r>
              <a:rPr lang="en-US" dirty="0" err="1" smtClean="0"/>
              <a:t>ASP_FMGT_Mono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53615" y="5157498"/>
            <a:ext cx="270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reduction approaches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0" y="2149525"/>
            <a:ext cx="3742944" cy="2807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69" y="2140363"/>
            <a:ext cx="3886493" cy="291487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0" y="781310"/>
            <a:ext cx="9329732" cy="36307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Fixed Parameters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Number of partitions: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50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Activity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density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(activity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per edge in average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): 0.01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Number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Nodes = 650 (ASP_FMGT and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 , or 4000 (path reduction)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Varied parameter: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Density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threshold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680227"/>
            <a:ext cx="780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Trends: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Larger density threshold lead to less cost because of more pruning</a:t>
            </a:r>
          </a:p>
          <a:p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9932640" y="771605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013695" y="7667909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318" y="5133814"/>
            <a:ext cx="338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ASP_FMGT and </a:t>
            </a:r>
            <a:r>
              <a:rPr lang="en-US" dirty="0" err="1" smtClean="0"/>
              <a:t>ASP_FMGT_Mono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53615" y="5157498"/>
            <a:ext cx="270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reduction approaches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8" y="2240352"/>
            <a:ext cx="3739896" cy="28049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52" y="2240352"/>
            <a:ext cx="3765780" cy="2824335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-992191" y="57840"/>
            <a:ext cx="10321923" cy="523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>
              <a:spcBef>
                <a:spcPts val="900"/>
              </a:spcBef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Sensitivity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analysis: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are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proposed approaches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affected by </a:t>
            </a:r>
            <a:r>
              <a:rPr lang="en-US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varied </a:t>
            </a:r>
            <a:r>
              <a:rPr lang="en-US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density threshold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3683"/>
            <a:ext cx="8933303" cy="490897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Motivation</a:t>
            </a:r>
          </a:p>
          <a:p>
            <a:r>
              <a:rPr lang="en-US" sz="1800" dirty="0">
                <a:latin typeface="Arial"/>
                <a:cs typeface="Arial"/>
              </a:rPr>
              <a:t>Problem Statement</a:t>
            </a:r>
          </a:p>
          <a:p>
            <a:r>
              <a:rPr lang="en-US" sz="1800" dirty="0">
                <a:latin typeface="Arial"/>
                <a:cs typeface="Arial"/>
              </a:rPr>
              <a:t>Challenges</a:t>
            </a:r>
          </a:p>
          <a:p>
            <a:r>
              <a:rPr lang="en-US" sz="1800" dirty="0">
                <a:latin typeface="Arial"/>
                <a:cs typeface="Arial"/>
              </a:rPr>
              <a:t>Related Work</a:t>
            </a:r>
          </a:p>
          <a:p>
            <a:r>
              <a:rPr lang="en-US" sz="1800" dirty="0">
                <a:latin typeface="Arial"/>
                <a:cs typeface="Arial"/>
              </a:rPr>
              <a:t>Contributions</a:t>
            </a:r>
          </a:p>
          <a:p>
            <a:r>
              <a:rPr lang="en-US" sz="1800" dirty="0" smtClean="0">
                <a:solidFill>
                  <a:srgbClr val="0432FF"/>
                </a:solidFill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Theoretical analysis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Experimental evaluation</a:t>
            </a:r>
          </a:p>
          <a:p>
            <a:pPr lvl="1"/>
            <a:r>
              <a:rPr lang="en-US" sz="1600" dirty="0" smtClean="0">
                <a:solidFill>
                  <a:srgbClr val="0432FF"/>
                </a:solidFill>
                <a:latin typeface="Arial"/>
                <a:cs typeface="Arial"/>
              </a:rPr>
              <a:t>Case studies</a:t>
            </a:r>
            <a:endParaRPr lang="en-US" sz="1600" dirty="0">
              <a:solidFill>
                <a:srgbClr val="0432FF"/>
              </a:solidFill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Conclusion</a:t>
            </a:r>
            <a:endParaRPr lang="en-US" sz="21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 smtClean="0">
                <a:latin typeface="Arial"/>
                <a:cs typeface="Arial"/>
              </a:rPr>
              <a:t>Outline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0" y="549887"/>
            <a:ext cx="9211304" cy="36307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Dataset: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43 pedestrian fatalities (represented as dots) in Orlando, Florida occurring between 2000 and 2009 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90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Goal: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Evaluate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simple paths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hotspots vs.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shortest path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hotspots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circular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hotspots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900"/>
              </a:spcBef>
            </a:pPr>
            <a:endParaRPr lang="en-US" sz="135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812162" y="2792716"/>
                <a:ext cx="240582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Density threshold = 200 </a:t>
                </a:r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(~2 </a:t>
                </a: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events / km)</a:t>
                </a:r>
              </a:p>
              <a:p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Minimal distance </a:t>
                </a:r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 2km</a:t>
                </a:r>
              </a:p>
              <a:p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p-value threshold = 0.05</a:t>
                </a:r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62" y="2792716"/>
                <a:ext cx="2405822" cy="1077218"/>
              </a:xfrm>
              <a:prstGeom prst="rect">
                <a:avLst/>
              </a:prstGeom>
              <a:blipFill rotWithShape="0">
                <a:blip r:embed="rId3"/>
                <a:stretch>
                  <a:fillRect l="-1266" t="-1695" r="-759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" y="1623973"/>
            <a:ext cx="3004600" cy="15972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94" y="1345573"/>
            <a:ext cx="3788238" cy="2013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4" y="3917614"/>
            <a:ext cx="4269128" cy="22498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3" y="3897635"/>
            <a:ext cx="4308068" cy="2280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9972" y="3311518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(a) Input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7889" y="3367081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(b) Result of 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SaTScan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219162"/>
            <a:ext cx="4896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(c)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Result of shortest path linear hotspot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detection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    (based on density ratio)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9037" y="6198763"/>
            <a:ext cx="4394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(d)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Result of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all-simple-path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linear hotspot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detection (based on density)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7314" y="-104560"/>
            <a:ext cx="9046685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Case Study </a:t>
            </a:r>
            <a:r>
              <a:rPr lang="mr-IN" sz="2000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Orlando pedestrian fatality dataset</a:t>
            </a:r>
            <a:endParaRPr lang="en-US" sz="20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0" y="549887"/>
            <a:ext cx="9211304" cy="36307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Dataset: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1345 crashes in Hennepin County major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intersection between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2010 and 2015</a:t>
            </a:r>
          </a:p>
          <a:p>
            <a:pPr>
              <a:spcBef>
                <a:spcPts val="90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Approach: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SaTScan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ASP_NR + ASP_HD</a:t>
            </a:r>
          </a:p>
          <a:p>
            <a:pPr>
              <a:spcBef>
                <a:spcPts val="90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Parameters: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p-value threshold = 0.01, minimum distance = 800 meters, 80 fragments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900"/>
              </a:spcBef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900"/>
              </a:spcBef>
            </a:pPr>
            <a:endParaRPr lang="en-US" sz="13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7314" y="-104560"/>
            <a:ext cx="9046685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Case Study </a:t>
            </a:r>
            <a:r>
              <a:rPr lang="mr-IN" sz="2000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Hennepin county traffic accident dataset 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SaTScan</a:t>
            </a:r>
            <a:endParaRPr lang="en-US" sz="20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893" y="5629091"/>
            <a:ext cx="4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(a) Input data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731074" y="7325375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(b) Result from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SaTScan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7636" y="5713697"/>
            <a:ext cx="4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(b) Hotspot detected by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SaTScan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53498" y="6240968"/>
            <a:ext cx="5451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Only one huge hotspot is detected by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SaTScan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03" y="1690171"/>
            <a:ext cx="3761386" cy="402352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964096" y="2783844"/>
            <a:ext cx="1647273" cy="240258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21410" y="468475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p-value = 0.01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15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5" y="1846410"/>
            <a:ext cx="3420717" cy="3733803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99389" y="1712356"/>
            <a:ext cx="3748407" cy="3970657"/>
            <a:chOff x="90363" y="1700836"/>
            <a:chExt cx="3748407" cy="397065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23669" y="1705829"/>
              <a:ext cx="0" cy="393940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664962" y="1732088"/>
              <a:ext cx="0" cy="393940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54106" y="1727095"/>
              <a:ext cx="0" cy="393940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7957" y="1716461"/>
              <a:ext cx="0" cy="393940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9000" y="1711468"/>
              <a:ext cx="0" cy="393940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512544" y="1700836"/>
              <a:ext cx="0" cy="393940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253837" y="1727095"/>
              <a:ext cx="0" cy="393940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342981" y="1722102"/>
              <a:ext cx="0" cy="393940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16199" y="1711468"/>
              <a:ext cx="0" cy="393940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97314" y="1834890"/>
              <a:ext cx="3730407" cy="1589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90364" y="2189308"/>
              <a:ext cx="3730407" cy="1589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04264" y="2559687"/>
              <a:ext cx="3730407" cy="1589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97314" y="2914105"/>
              <a:ext cx="3730407" cy="1589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01413" y="3274127"/>
              <a:ext cx="3730407" cy="1589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94463" y="3628545"/>
              <a:ext cx="3730407" cy="1589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08363" y="3998924"/>
              <a:ext cx="3730407" cy="1589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101413" y="4353342"/>
              <a:ext cx="3730407" cy="1589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97313" y="4787516"/>
              <a:ext cx="3730407" cy="1589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90363" y="5152567"/>
              <a:ext cx="3730407" cy="1589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104263" y="5544212"/>
              <a:ext cx="3730407" cy="1589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462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0" y="549887"/>
            <a:ext cx="9211304" cy="36307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Dataset: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1345 crashes in Hennepin County major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intersection between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2010 and 2015</a:t>
            </a:r>
          </a:p>
          <a:p>
            <a:pPr>
              <a:spcBef>
                <a:spcPts val="90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Approach: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SaTScan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Shortest path linear hotspots, ASP_NR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+ ASP_HD</a:t>
            </a:r>
          </a:p>
          <a:p>
            <a:pPr>
              <a:spcBef>
                <a:spcPts val="90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Parameters: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p-value threshold = 0.0</a:t>
            </a:r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minimum distance = 800 meters, 80 fragments, ~9000 simple paths linear hotspots are detected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900"/>
              </a:spcBef>
            </a:pPr>
            <a:endParaRPr lang="en-US" sz="13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7314" y="-104560"/>
            <a:ext cx="9046685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Case Study </a:t>
            </a:r>
            <a:r>
              <a:rPr lang="mr-IN" sz="2000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Hennepin county traffic accident dataset </a:t>
            </a:r>
            <a:r>
              <a:rPr lang="mr-IN" sz="2000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linear hotspots</a:t>
            </a:r>
            <a:endParaRPr lang="en-US" sz="20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130" y="5841993"/>
            <a:ext cx="4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Shortest path linear hotspots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7494" y="5799910"/>
            <a:ext cx="4100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Simple path hotspots coverage by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ASP_NR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+ ASP_HD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71" y="1819348"/>
            <a:ext cx="3761386" cy="4023526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6882711" y="4523555"/>
            <a:ext cx="1484243" cy="927653"/>
          </a:xfrm>
          <a:custGeom>
            <a:avLst/>
            <a:gdLst>
              <a:gd name="connsiteX0" fmla="*/ 1484243 w 1484243"/>
              <a:gd name="connsiteY0" fmla="*/ 0 h 927653"/>
              <a:gd name="connsiteX1" fmla="*/ 728869 w 1484243"/>
              <a:gd name="connsiteY1" fmla="*/ 0 h 927653"/>
              <a:gd name="connsiteX2" fmla="*/ 662608 w 1484243"/>
              <a:gd name="connsiteY2" fmla="*/ 132522 h 927653"/>
              <a:gd name="connsiteX3" fmla="*/ 463826 w 1484243"/>
              <a:gd name="connsiteY3" fmla="*/ 212035 h 927653"/>
              <a:gd name="connsiteX4" fmla="*/ 304800 w 1484243"/>
              <a:gd name="connsiteY4" fmla="*/ 212035 h 927653"/>
              <a:gd name="connsiteX5" fmla="*/ 39756 w 1484243"/>
              <a:gd name="connsiteY5" fmla="*/ 265044 h 927653"/>
              <a:gd name="connsiteX6" fmla="*/ 39756 w 1484243"/>
              <a:gd name="connsiteY6" fmla="*/ 410818 h 927653"/>
              <a:gd name="connsiteX7" fmla="*/ 39756 w 1484243"/>
              <a:gd name="connsiteY7" fmla="*/ 410818 h 927653"/>
              <a:gd name="connsiteX8" fmla="*/ 92765 w 1484243"/>
              <a:gd name="connsiteY8" fmla="*/ 583096 h 927653"/>
              <a:gd name="connsiteX9" fmla="*/ 92765 w 1484243"/>
              <a:gd name="connsiteY9" fmla="*/ 583096 h 927653"/>
              <a:gd name="connsiteX10" fmla="*/ 0 w 1484243"/>
              <a:gd name="connsiteY10" fmla="*/ 927653 h 92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4243" h="927653">
                <a:moveTo>
                  <a:pt x="1484243" y="0"/>
                </a:moveTo>
                <a:lnTo>
                  <a:pt x="728869" y="0"/>
                </a:lnTo>
                <a:lnTo>
                  <a:pt x="662608" y="132522"/>
                </a:lnTo>
                <a:lnTo>
                  <a:pt x="463826" y="212035"/>
                </a:lnTo>
                <a:lnTo>
                  <a:pt x="304800" y="212035"/>
                </a:lnTo>
                <a:lnTo>
                  <a:pt x="39756" y="265044"/>
                </a:lnTo>
                <a:lnTo>
                  <a:pt x="39756" y="410818"/>
                </a:lnTo>
                <a:lnTo>
                  <a:pt x="39756" y="410818"/>
                </a:lnTo>
                <a:lnTo>
                  <a:pt x="92765" y="583096"/>
                </a:lnTo>
                <a:lnTo>
                  <a:pt x="92765" y="583096"/>
                </a:lnTo>
                <a:lnTo>
                  <a:pt x="0" y="927653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7356563" y="3585988"/>
            <a:ext cx="742122" cy="1802295"/>
          </a:xfrm>
          <a:custGeom>
            <a:avLst/>
            <a:gdLst>
              <a:gd name="connsiteX0" fmla="*/ 185530 w 742122"/>
              <a:gd name="connsiteY0" fmla="*/ 1802295 h 1802295"/>
              <a:gd name="connsiteX1" fmla="*/ 185530 w 742122"/>
              <a:gd name="connsiteY1" fmla="*/ 1537252 h 1802295"/>
              <a:gd name="connsiteX2" fmla="*/ 198783 w 742122"/>
              <a:gd name="connsiteY2" fmla="*/ 1285461 h 1802295"/>
              <a:gd name="connsiteX3" fmla="*/ 477078 w 742122"/>
              <a:gd name="connsiteY3" fmla="*/ 1285461 h 1802295"/>
              <a:gd name="connsiteX4" fmla="*/ 450574 w 742122"/>
              <a:gd name="connsiteY4" fmla="*/ 821635 h 1802295"/>
              <a:gd name="connsiteX5" fmla="*/ 728869 w 742122"/>
              <a:gd name="connsiteY5" fmla="*/ 821635 h 1802295"/>
              <a:gd name="connsiteX6" fmla="*/ 742122 w 742122"/>
              <a:gd name="connsiteY6" fmla="*/ 702365 h 1802295"/>
              <a:gd name="connsiteX7" fmla="*/ 742122 w 742122"/>
              <a:gd name="connsiteY7" fmla="*/ 702365 h 1802295"/>
              <a:gd name="connsiteX8" fmla="*/ 530087 w 742122"/>
              <a:gd name="connsiteY8" fmla="*/ 596348 h 1802295"/>
              <a:gd name="connsiteX9" fmla="*/ 503583 w 742122"/>
              <a:gd name="connsiteY9" fmla="*/ 477078 h 1802295"/>
              <a:gd name="connsiteX10" fmla="*/ 357809 w 742122"/>
              <a:gd name="connsiteY10" fmla="*/ 490330 h 1802295"/>
              <a:gd name="connsiteX11" fmla="*/ 0 w 742122"/>
              <a:gd name="connsiteY11" fmla="*/ 0 h 180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2122" h="1802295">
                <a:moveTo>
                  <a:pt x="185530" y="1802295"/>
                </a:moveTo>
                <a:lnTo>
                  <a:pt x="185530" y="1537252"/>
                </a:lnTo>
                <a:lnTo>
                  <a:pt x="198783" y="1285461"/>
                </a:lnTo>
                <a:lnTo>
                  <a:pt x="477078" y="1285461"/>
                </a:lnTo>
                <a:lnTo>
                  <a:pt x="450574" y="821635"/>
                </a:lnTo>
                <a:lnTo>
                  <a:pt x="728869" y="821635"/>
                </a:lnTo>
                <a:lnTo>
                  <a:pt x="742122" y="702365"/>
                </a:lnTo>
                <a:lnTo>
                  <a:pt x="742122" y="702365"/>
                </a:lnTo>
                <a:lnTo>
                  <a:pt x="530087" y="596348"/>
                </a:lnTo>
                <a:lnTo>
                  <a:pt x="503583" y="477078"/>
                </a:lnTo>
                <a:lnTo>
                  <a:pt x="357809" y="490330"/>
                </a:lnTo>
                <a:lnTo>
                  <a:pt x="0" y="0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6756420" y="3061830"/>
            <a:ext cx="1104900" cy="965200"/>
          </a:xfrm>
          <a:custGeom>
            <a:avLst/>
            <a:gdLst>
              <a:gd name="connsiteX0" fmla="*/ 0 w 1104900"/>
              <a:gd name="connsiteY0" fmla="*/ 0 h 965200"/>
              <a:gd name="connsiteX1" fmla="*/ 25400 w 1104900"/>
              <a:gd name="connsiteY1" fmla="*/ 139700 h 965200"/>
              <a:gd name="connsiteX2" fmla="*/ 25400 w 1104900"/>
              <a:gd name="connsiteY2" fmla="*/ 139700 h 965200"/>
              <a:gd name="connsiteX3" fmla="*/ 622300 w 1104900"/>
              <a:gd name="connsiteY3" fmla="*/ 127000 h 965200"/>
              <a:gd name="connsiteX4" fmla="*/ 787400 w 1104900"/>
              <a:gd name="connsiteY4" fmla="*/ 355600 h 965200"/>
              <a:gd name="connsiteX5" fmla="*/ 787400 w 1104900"/>
              <a:gd name="connsiteY5" fmla="*/ 355600 h 965200"/>
              <a:gd name="connsiteX6" fmla="*/ 901700 w 1104900"/>
              <a:gd name="connsiteY6" fmla="*/ 673100 h 965200"/>
              <a:gd name="connsiteX7" fmla="*/ 1016000 w 1104900"/>
              <a:gd name="connsiteY7" fmla="*/ 673100 h 965200"/>
              <a:gd name="connsiteX8" fmla="*/ 1016000 w 1104900"/>
              <a:gd name="connsiteY8" fmla="*/ 673100 h 965200"/>
              <a:gd name="connsiteX9" fmla="*/ 1104900 w 1104900"/>
              <a:gd name="connsiteY9" fmla="*/ 825500 h 965200"/>
              <a:gd name="connsiteX10" fmla="*/ 1092200 w 1104900"/>
              <a:gd name="connsiteY10" fmla="*/ 9652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4900" h="965200">
                <a:moveTo>
                  <a:pt x="0" y="0"/>
                </a:moveTo>
                <a:lnTo>
                  <a:pt x="25400" y="139700"/>
                </a:lnTo>
                <a:lnTo>
                  <a:pt x="25400" y="139700"/>
                </a:lnTo>
                <a:lnTo>
                  <a:pt x="622300" y="127000"/>
                </a:lnTo>
                <a:lnTo>
                  <a:pt x="787400" y="355600"/>
                </a:lnTo>
                <a:lnTo>
                  <a:pt x="787400" y="355600"/>
                </a:lnTo>
                <a:lnTo>
                  <a:pt x="901700" y="673100"/>
                </a:lnTo>
                <a:lnTo>
                  <a:pt x="1016000" y="673100"/>
                </a:lnTo>
                <a:lnTo>
                  <a:pt x="1016000" y="673100"/>
                </a:lnTo>
                <a:lnTo>
                  <a:pt x="1104900" y="825500"/>
                </a:lnTo>
                <a:lnTo>
                  <a:pt x="1092200" y="965200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6922789" y="4161381"/>
            <a:ext cx="673100" cy="406400"/>
          </a:xfrm>
          <a:custGeom>
            <a:avLst/>
            <a:gdLst>
              <a:gd name="connsiteX0" fmla="*/ 673100 w 673100"/>
              <a:gd name="connsiteY0" fmla="*/ 355600 h 406400"/>
              <a:gd name="connsiteX1" fmla="*/ 228600 w 673100"/>
              <a:gd name="connsiteY1" fmla="*/ 355600 h 406400"/>
              <a:gd name="connsiteX2" fmla="*/ 127000 w 673100"/>
              <a:gd name="connsiteY2" fmla="*/ 406400 h 406400"/>
              <a:gd name="connsiteX3" fmla="*/ 127000 w 673100"/>
              <a:gd name="connsiteY3" fmla="*/ 406400 h 406400"/>
              <a:gd name="connsiteX4" fmla="*/ 0 w 673100"/>
              <a:gd name="connsiteY4" fmla="*/ 393700 h 406400"/>
              <a:gd name="connsiteX5" fmla="*/ 25400 w 673100"/>
              <a:gd name="connsiteY5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100" h="406400">
                <a:moveTo>
                  <a:pt x="673100" y="355600"/>
                </a:moveTo>
                <a:lnTo>
                  <a:pt x="228600" y="355600"/>
                </a:lnTo>
                <a:lnTo>
                  <a:pt x="127000" y="406400"/>
                </a:lnTo>
                <a:lnTo>
                  <a:pt x="127000" y="406400"/>
                </a:lnTo>
                <a:lnTo>
                  <a:pt x="0" y="393700"/>
                </a:lnTo>
                <a:lnTo>
                  <a:pt x="25400" y="0"/>
                </a:lnTo>
              </a:path>
            </a:pathLst>
          </a:custGeom>
          <a:noFill/>
          <a:ln w="50800">
            <a:solidFill>
              <a:srgbClr val="FFFF00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7609285" y="4965075"/>
            <a:ext cx="548640" cy="705395"/>
          </a:xfrm>
          <a:custGeom>
            <a:avLst/>
            <a:gdLst>
              <a:gd name="connsiteX0" fmla="*/ 548640 w 548640"/>
              <a:gd name="connsiteY0" fmla="*/ 348343 h 705395"/>
              <a:gd name="connsiteX1" fmla="*/ 548640 w 548640"/>
              <a:gd name="connsiteY1" fmla="*/ 478972 h 705395"/>
              <a:gd name="connsiteX2" fmla="*/ 478971 w 548640"/>
              <a:gd name="connsiteY2" fmla="*/ 618309 h 705395"/>
              <a:gd name="connsiteX3" fmla="*/ 339634 w 548640"/>
              <a:gd name="connsiteY3" fmla="*/ 705395 h 705395"/>
              <a:gd name="connsiteX4" fmla="*/ 339634 w 548640"/>
              <a:gd name="connsiteY4" fmla="*/ 705395 h 705395"/>
              <a:gd name="connsiteX5" fmla="*/ 339634 w 548640"/>
              <a:gd name="connsiteY5" fmla="*/ 705395 h 705395"/>
              <a:gd name="connsiteX6" fmla="*/ 252548 w 548640"/>
              <a:gd name="connsiteY6" fmla="*/ 696686 h 705395"/>
              <a:gd name="connsiteX7" fmla="*/ 278674 w 548640"/>
              <a:gd name="connsiteY7" fmla="*/ 156755 h 705395"/>
              <a:gd name="connsiteX8" fmla="*/ 0 w 548640"/>
              <a:gd name="connsiteY8" fmla="*/ 174172 h 705395"/>
              <a:gd name="connsiteX9" fmla="*/ 8708 w 548640"/>
              <a:gd name="connsiteY9" fmla="*/ 0 h 70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8640" h="705395">
                <a:moveTo>
                  <a:pt x="548640" y="348343"/>
                </a:moveTo>
                <a:lnTo>
                  <a:pt x="548640" y="478972"/>
                </a:lnTo>
                <a:lnTo>
                  <a:pt x="478971" y="618309"/>
                </a:lnTo>
                <a:lnTo>
                  <a:pt x="339634" y="705395"/>
                </a:lnTo>
                <a:lnTo>
                  <a:pt x="339634" y="705395"/>
                </a:lnTo>
                <a:lnTo>
                  <a:pt x="339634" y="705395"/>
                </a:lnTo>
                <a:lnTo>
                  <a:pt x="252548" y="696686"/>
                </a:lnTo>
                <a:lnTo>
                  <a:pt x="278674" y="156755"/>
                </a:lnTo>
                <a:lnTo>
                  <a:pt x="0" y="174172"/>
                </a:lnTo>
                <a:lnTo>
                  <a:pt x="8708" y="0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6410266" y="3738456"/>
            <a:ext cx="1053738" cy="1759131"/>
          </a:xfrm>
          <a:custGeom>
            <a:avLst/>
            <a:gdLst>
              <a:gd name="connsiteX0" fmla="*/ 1053738 w 1053738"/>
              <a:gd name="connsiteY0" fmla="*/ 26125 h 1759131"/>
              <a:gd name="connsiteX1" fmla="*/ 923109 w 1053738"/>
              <a:gd name="connsiteY1" fmla="*/ 0 h 1759131"/>
              <a:gd name="connsiteX2" fmla="*/ 809898 w 1053738"/>
              <a:gd name="connsiteY2" fmla="*/ 17417 h 1759131"/>
              <a:gd name="connsiteX3" fmla="*/ 452846 w 1053738"/>
              <a:gd name="connsiteY3" fmla="*/ 17417 h 1759131"/>
              <a:gd name="connsiteX4" fmla="*/ 348343 w 1053738"/>
              <a:gd name="connsiteY4" fmla="*/ 43542 h 1759131"/>
              <a:gd name="connsiteX5" fmla="*/ 409303 w 1053738"/>
              <a:gd name="connsiteY5" fmla="*/ 156754 h 1759131"/>
              <a:gd name="connsiteX6" fmla="*/ 330926 w 1053738"/>
              <a:gd name="connsiteY6" fmla="*/ 235131 h 1759131"/>
              <a:gd name="connsiteX7" fmla="*/ 348343 w 1053738"/>
              <a:gd name="connsiteY7" fmla="*/ 357051 h 1759131"/>
              <a:gd name="connsiteX8" fmla="*/ 348343 w 1053738"/>
              <a:gd name="connsiteY8" fmla="*/ 357051 h 1759131"/>
              <a:gd name="connsiteX9" fmla="*/ 339635 w 1053738"/>
              <a:gd name="connsiteY9" fmla="*/ 478971 h 1759131"/>
              <a:gd name="connsiteX10" fmla="*/ 426720 w 1053738"/>
              <a:gd name="connsiteY10" fmla="*/ 670560 h 1759131"/>
              <a:gd name="connsiteX11" fmla="*/ 400595 w 1053738"/>
              <a:gd name="connsiteY11" fmla="*/ 853440 h 1759131"/>
              <a:gd name="connsiteX12" fmla="*/ 261258 w 1053738"/>
              <a:gd name="connsiteY12" fmla="*/ 888274 h 1759131"/>
              <a:gd name="connsiteX13" fmla="*/ 0 w 1053738"/>
              <a:gd name="connsiteY13" fmla="*/ 836022 h 1759131"/>
              <a:gd name="connsiteX14" fmla="*/ 17418 w 1053738"/>
              <a:gd name="connsiteY14" fmla="*/ 1158240 h 1759131"/>
              <a:gd name="connsiteX15" fmla="*/ 156755 w 1053738"/>
              <a:gd name="connsiteY15" fmla="*/ 1193074 h 1759131"/>
              <a:gd name="connsiteX16" fmla="*/ 121920 w 1053738"/>
              <a:gd name="connsiteY16" fmla="*/ 1515291 h 1759131"/>
              <a:gd name="connsiteX17" fmla="*/ 148046 w 1053738"/>
              <a:gd name="connsiteY17" fmla="*/ 1759131 h 17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3738" h="1759131">
                <a:moveTo>
                  <a:pt x="1053738" y="26125"/>
                </a:moveTo>
                <a:lnTo>
                  <a:pt x="923109" y="0"/>
                </a:lnTo>
                <a:lnTo>
                  <a:pt x="809898" y="17417"/>
                </a:lnTo>
                <a:lnTo>
                  <a:pt x="452846" y="17417"/>
                </a:lnTo>
                <a:lnTo>
                  <a:pt x="348343" y="43542"/>
                </a:lnTo>
                <a:lnTo>
                  <a:pt x="409303" y="156754"/>
                </a:lnTo>
                <a:lnTo>
                  <a:pt x="330926" y="235131"/>
                </a:lnTo>
                <a:lnTo>
                  <a:pt x="348343" y="357051"/>
                </a:lnTo>
                <a:lnTo>
                  <a:pt x="348343" y="357051"/>
                </a:lnTo>
                <a:lnTo>
                  <a:pt x="339635" y="478971"/>
                </a:lnTo>
                <a:lnTo>
                  <a:pt x="426720" y="670560"/>
                </a:lnTo>
                <a:lnTo>
                  <a:pt x="400595" y="853440"/>
                </a:lnTo>
                <a:lnTo>
                  <a:pt x="261258" y="888274"/>
                </a:lnTo>
                <a:lnTo>
                  <a:pt x="0" y="836022"/>
                </a:lnTo>
                <a:lnTo>
                  <a:pt x="17418" y="1158240"/>
                </a:lnTo>
                <a:lnTo>
                  <a:pt x="156755" y="1193074"/>
                </a:lnTo>
                <a:lnTo>
                  <a:pt x="121920" y="1515291"/>
                </a:lnTo>
                <a:lnTo>
                  <a:pt x="148046" y="1759131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7949991" y="4121267"/>
            <a:ext cx="418011" cy="1524000"/>
          </a:xfrm>
          <a:custGeom>
            <a:avLst/>
            <a:gdLst>
              <a:gd name="connsiteX0" fmla="*/ 418011 w 418011"/>
              <a:gd name="connsiteY0" fmla="*/ 0 h 1524000"/>
              <a:gd name="connsiteX1" fmla="*/ 200297 w 418011"/>
              <a:gd name="connsiteY1" fmla="*/ 0 h 1524000"/>
              <a:gd name="connsiteX2" fmla="*/ 52251 w 418011"/>
              <a:gd name="connsiteY2" fmla="*/ 34834 h 1524000"/>
              <a:gd name="connsiteX3" fmla="*/ 8709 w 418011"/>
              <a:gd name="connsiteY3" fmla="*/ 235131 h 1524000"/>
              <a:gd name="connsiteX4" fmla="*/ 0 w 418011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11" h="1524000">
                <a:moveTo>
                  <a:pt x="418011" y="0"/>
                </a:moveTo>
                <a:lnTo>
                  <a:pt x="200297" y="0"/>
                </a:lnTo>
                <a:lnTo>
                  <a:pt x="52251" y="34834"/>
                </a:lnTo>
                <a:lnTo>
                  <a:pt x="8709" y="235131"/>
                </a:lnTo>
                <a:lnTo>
                  <a:pt x="0" y="1524000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6661029" y="2160247"/>
            <a:ext cx="600892" cy="905692"/>
          </a:xfrm>
          <a:custGeom>
            <a:avLst/>
            <a:gdLst>
              <a:gd name="connsiteX0" fmla="*/ 0 w 600892"/>
              <a:gd name="connsiteY0" fmla="*/ 557349 h 905692"/>
              <a:gd name="connsiteX1" fmla="*/ 296092 w 600892"/>
              <a:gd name="connsiteY1" fmla="*/ 766355 h 905692"/>
              <a:gd name="connsiteX2" fmla="*/ 461555 w 600892"/>
              <a:gd name="connsiteY2" fmla="*/ 905692 h 905692"/>
              <a:gd name="connsiteX3" fmla="*/ 600892 w 600892"/>
              <a:gd name="connsiteY3" fmla="*/ 870857 h 905692"/>
              <a:gd name="connsiteX4" fmla="*/ 557349 w 600892"/>
              <a:gd name="connsiteY4" fmla="*/ 243840 h 905692"/>
              <a:gd name="connsiteX5" fmla="*/ 243840 w 600892"/>
              <a:gd name="connsiteY5" fmla="*/ 0 h 90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892" h="905692">
                <a:moveTo>
                  <a:pt x="0" y="557349"/>
                </a:moveTo>
                <a:lnTo>
                  <a:pt x="296092" y="766355"/>
                </a:lnTo>
                <a:lnTo>
                  <a:pt x="461555" y="905692"/>
                </a:lnTo>
                <a:lnTo>
                  <a:pt x="600892" y="870857"/>
                </a:lnTo>
                <a:lnTo>
                  <a:pt x="557349" y="243840"/>
                </a:lnTo>
                <a:lnTo>
                  <a:pt x="243840" y="0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7349007" y="2473756"/>
            <a:ext cx="156754" cy="574766"/>
          </a:xfrm>
          <a:custGeom>
            <a:avLst/>
            <a:gdLst>
              <a:gd name="connsiteX0" fmla="*/ 0 w 156754"/>
              <a:gd name="connsiteY0" fmla="*/ 0 h 574766"/>
              <a:gd name="connsiteX1" fmla="*/ 26125 w 156754"/>
              <a:gd name="connsiteY1" fmla="*/ 574766 h 574766"/>
              <a:gd name="connsiteX2" fmla="*/ 130628 w 156754"/>
              <a:gd name="connsiteY2" fmla="*/ 574766 h 574766"/>
              <a:gd name="connsiteX3" fmla="*/ 156754 w 156754"/>
              <a:gd name="connsiteY3" fmla="*/ 148046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754" h="574766">
                <a:moveTo>
                  <a:pt x="0" y="0"/>
                </a:moveTo>
                <a:lnTo>
                  <a:pt x="26125" y="574766"/>
                </a:lnTo>
                <a:lnTo>
                  <a:pt x="130628" y="574766"/>
                </a:lnTo>
                <a:lnTo>
                  <a:pt x="156754" y="148046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8097626" y="4188305"/>
            <a:ext cx="209006" cy="600892"/>
          </a:xfrm>
          <a:custGeom>
            <a:avLst/>
            <a:gdLst>
              <a:gd name="connsiteX0" fmla="*/ 209006 w 209006"/>
              <a:gd name="connsiteY0" fmla="*/ 600892 h 600892"/>
              <a:gd name="connsiteX1" fmla="*/ 52251 w 209006"/>
              <a:gd name="connsiteY1" fmla="*/ 348343 h 600892"/>
              <a:gd name="connsiteX2" fmla="*/ 52251 w 209006"/>
              <a:gd name="connsiteY2" fmla="*/ 182880 h 600892"/>
              <a:gd name="connsiteX3" fmla="*/ 130628 w 209006"/>
              <a:gd name="connsiteY3" fmla="*/ 200297 h 600892"/>
              <a:gd name="connsiteX4" fmla="*/ 174171 w 209006"/>
              <a:gd name="connsiteY4" fmla="*/ 113212 h 600892"/>
              <a:gd name="connsiteX5" fmla="*/ 0 w 209006"/>
              <a:gd name="connsiteY5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006" h="600892">
                <a:moveTo>
                  <a:pt x="209006" y="600892"/>
                </a:moveTo>
                <a:lnTo>
                  <a:pt x="52251" y="348343"/>
                </a:lnTo>
                <a:lnTo>
                  <a:pt x="52251" y="182880"/>
                </a:lnTo>
                <a:lnTo>
                  <a:pt x="130628" y="200297"/>
                </a:lnTo>
                <a:lnTo>
                  <a:pt x="174171" y="113212"/>
                </a:lnTo>
                <a:lnTo>
                  <a:pt x="0" y="0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214183" y="2047726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Brooklyn </a:t>
            </a:r>
            <a:r>
              <a:rPr lang="en-US" altLang="zh-CN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Blvd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02352" y="4450597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Lake St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7207620" y="3950629"/>
            <a:ext cx="484094" cy="268941"/>
          </a:xfrm>
          <a:custGeom>
            <a:avLst/>
            <a:gdLst>
              <a:gd name="connsiteX0" fmla="*/ 10758 w 484094"/>
              <a:gd name="connsiteY0" fmla="*/ 236668 h 268941"/>
              <a:gd name="connsiteX1" fmla="*/ 0 w 484094"/>
              <a:gd name="connsiteY1" fmla="*/ 10758 h 268941"/>
              <a:gd name="connsiteX2" fmla="*/ 139850 w 484094"/>
              <a:gd name="connsiteY2" fmla="*/ 0 h 268941"/>
              <a:gd name="connsiteX3" fmla="*/ 129092 w 484094"/>
              <a:gd name="connsiteY3" fmla="*/ 107577 h 268941"/>
              <a:gd name="connsiteX4" fmla="*/ 462579 w 484094"/>
              <a:gd name="connsiteY4" fmla="*/ 86061 h 268941"/>
              <a:gd name="connsiteX5" fmla="*/ 484094 w 484094"/>
              <a:gd name="connsiteY5" fmla="*/ 268941 h 26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094" h="268941">
                <a:moveTo>
                  <a:pt x="10758" y="236668"/>
                </a:moveTo>
                <a:lnTo>
                  <a:pt x="0" y="10758"/>
                </a:lnTo>
                <a:lnTo>
                  <a:pt x="139850" y="0"/>
                </a:lnTo>
                <a:lnTo>
                  <a:pt x="129092" y="107577"/>
                </a:lnTo>
                <a:lnTo>
                  <a:pt x="462579" y="86061"/>
                </a:lnTo>
                <a:lnTo>
                  <a:pt x="484094" y="268941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860812" y="3658840"/>
            <a:ext cx="112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Como Ave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7906867" y="4047448"/>
            <a:ext cx="333487" cy="0"/>
          </a:xfrm>
          <a:custGeom>
            <a:avLst/>
            <a:gdLst>
              <a:gd name="connsiteX0" fmla="*/ 0 w 333487"/>
              <a:gd name="connsiteY0" fmla="*/ 0 h 0"/>
              <a:gd name="connsiteX1" fmla="*/ 333487 w 33348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487">
                <a:moveTo>
                  <a:pt x="0" y="0"/>
                </a:moveTo>
                <a:lnTo>
                  <a:pt x="333487" y="0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286790" y="5588343"/>
            <a:ext cx="1432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Hiawatha Ave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627600" y="3416449"/>
            <a:ext cx="1654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Washington Ave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68448" y="4192866"/>
            <a:ext cx="1307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Franklin Ave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8078680" y="4432739"/>
            <a:ext cx="8877" cy="896645"/>
          </a:xfrm>
          <a:custGeom>
            <a:avLst/>
            <a:gdLst>
              <a:gd name="connsiteX0" fmla="*/ 8877 w 8877"/>
              <a:gd name="connsiteY0" fmla="*/ 0 h 896645"/>
              <a:gd name="connsiteX1" fmla="*/ 0 w 8877"/>
              <a:gd name="connsiteY1" fmla="*/ 896645 h 89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7" h="896645">
                <a:moveTo>
                  <a:pt x="8877" y="0"/>
                </a:moveTo>
                <a:lnTo>
                  <a:pt x="0" y="896645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7679184" y="4858867"/>
            <a:ext cx="177554" cy="798990"/>
          </a:xfrm>
          <a:custGeom>
            <a:avLst/>
            <a:gdLst>
              <a:gd name="connsiteX0" fmla="*/ 8878 w 177554"/>
              <a:gd name="connsiteY0" fmla="*/ 0 h 798990"/>
              <a:gd name="connsiteX1" fmla="*/ 0 w 177554"/>
              <a:gd name="connsiteY1" fmla="*/ 798990 h 798990"/>
              <a:gd name="connsiteX2" fmla="*/ 177554 w 177554"/>
              <a:gd name="connsiteY2" fmla="*/ 798990 h 79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554" h="798990">
                <a:moveTo>
                  <a:pt x="8878" y="0"/>
                </a:moveTo>
                <a:cubicBezTo>
                  <a:pt x="5919" y="266330"/>
                  <a:pt x="2959" y="532660"/>
                  <a:pt x="0" y="798990"/>
                </a:cubicBezTo>
                <a:lnTo>
                  <a:pt x="177554" y="798990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246703" y="4122020"/>
            <a:ext cx="710214" cy="630315"/>
          </a:xfrm>
          <a:custGeom>
            <a:avLst/>
            <a:gdLst>
              <a:gd name="connsiteX0" fmla="*/ 701336 w 710214"/>
              <a:gd name="connsiteY0" fmla="*/ 381740 h 630315"/>
              <a:gd name="connsiteX1" fmla="*/ 710214 w 710214"/>
              <a:gd name="connsiteY1" fmla="*/ 88777 h 630315"/>
              <a:gd name="connsiteX2" fmla="*/ 506027 w 710214"/>
              <a:gd name="connsiteY2" fmla="*/ 79899 h 630315"/>
              <a:gd name="connsiteX3" fmla="*/ 408373 w 710214"/>
              <a:gd name="connsiteY3" fmla="*/ 0 h 630315"/>
              <a:gd name="connsiteX4" fmla="*/ 301841 w 710214"/>
              <a:gd name="connsiteY4" fmla="*/ 35511 h 630315"/>
              <a:gd name="connsiteX5" fmla="*/ 230819 w 710214"/>
              <a:gd name="connsiteY5" fmla="*/ 124288 h 630315"/>
              <a:gd name="connsiteX6" fmla="*/ 239697 w 710214"/>
              <a:gd name="connsiteY6" fmla="*/ 275208 h 630315"/>
              <a:gd name="connsiteX7" fmla="*/ 106532 w 710214"/>
              <a:gd name="connsiteY7" fmla="*/ 257453 h 630315"/>
              <a:gd name="connsiteX8" fmla="*/ 106532 w 710214"/>
              <a:gd name="connsiteY8" fmla="*/ 514905 h 630315"/>
              <a:gd name="connsiteX9" fmla="*/ 71021 w 710214"/>
              <a:gd name="connsiteY9" fmla="*/ 603682 h 630315"/>
              <a:gd name="connsiteX10" fmla="*/ 0 w 710214"/>
              <a:gd name="connsiteY10" fmla="*/ 630315 h 63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0214" h="630315">
                <a:moveTo>
                  <a:pt x="701336" y="381740"/>
                </a:moveTo>
                <a:lnTo>
                  <a:pt x="710214" y="88777"/>
                </a:lnTo>
                <a:lnTo>
                  <a:pt x="506027" y="79899"/>
                </a:lnTo>
                <a:lnTo>
                  <a:pt x="408373" y="0"/>
                </a:lnTo>
                <a:lnTo>
                  <a:pt x="301841" y="35511"/>
                </a:lnTo>
                <a:lnTo>
                  <a:pt x="230819" y="124288"/>
                </a:lnTo>
                <a:lnTo>
                  <a:pt x="239697" y="275208"/>
                </a:lnTo>
                <a:lnTo>
                  <a:pt x="106532" y="257453"/>
                </a:lnTo>
                <a:lnTo>
                  <a:pt x="106532" y="514905"/>
                </a:lnTo>
                <a:lnTo>
                  <a:pt x="71021" y="603682"/>
                </a:lnTo>
                <a:lnTo>
                  <a:pt x="0" y="630315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353235" y="4628048"/>
            <a:ext cx="257452" cy="88776"/>
          </a:xfrm>
          <a:custGeom>
            <a:avLst/>
            <a:gdLst>
              <a:gd name="connsiteX0" fmla="*/ 213064 w 257452"/>
              <a:gd name="connsiteY0" fmla="*/ 88776 h 88776"/>
              <a:gd name="connsiteX1" fmla="*/ 115410 w 257452"/>
              <a:gd name="connsiteY1" fmla="*/ 88776 h 88776"/>
              <a:gd name="connsiteX2" fmla="*/ 0 w 257452"/>
              <a:gd name="connsiteY2" fmla="*/ 0 h 88776"/>
              <a:gd name="connsiteX3" fmla="*/ 257452 w 257452"/>
              <a:gd name="connsiteY3" fmla="*/ 26633 h 8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52" h="88776">
                <a:moveTo>
                  <a:pt x="213064" y="88776"/>
                </a:moveTo>
                <a:lnTo>
                  <a:pt x="115410" y="88776"/>
                </a:lnTo>
                <a:lnTo>
                  <a:pt x="0" y="0"/>
                </a:lnTo>
                <a:lnTo>
                  <a:pt x="257452" y="26633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688062" y="3864568"/>
            <a:ext cx="630315" cy="79899"/>
          </a:xfrm>
          <a:custGeom>
            <a:avLst/>
            <a:gdLst>
              <a:gd name="connsiteX0" fmla="*/ 0 w 630315"/>
              <a:gd name="connsiteY0" fmla="*/ 62144 h 79899"/>
              <a:gd name="connsiteX1" fmla="*/ 541538 w 630315"/>
              <a:gd name="connsiteY1" fmla="*/ 79899 h 79899"/>
              <a:gd name="connsiteX2" fmla="*/ 630315 w 630315"/>
              <a:gd name="connsiteY2" fmla="*/ 0 h 7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0315" h="79899">
                <a:moveTo>
                  <a:pt x="0" y="62144"/>
                </a:moveTo>
                <a:lnTo>
                  <a:pt x="541538" y="79899"/>
                </a:lnTo>
                <a:lnTo>
                  <a:pt x="630315" y="0"/>
                </a:lnTo>
              </a:path>
            </a:pathLst>
          </a:custGeom>
          <a:noFill/>
          <a:ln w="508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4" y="1810676"/>
            <a:ext cx="3867034" cy="40321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314" y="6498783"/>
            <a:ext cx="699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Observation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proposed simple path hotspots detection finds more patterns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3684"/>
            <a:ext cx="8933303" cy="339447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Motivation</a:t>
            </a:r>
          </a:p>
          <a:p>
            <a:r>
              <a:rPr lang="en-US" sz="1800" dirty="0">
                <a:latin typeface="Arial"/>
                <a:cs typeface="Arial"/>
              </a:rPr>
              <a:t>Problem Statement</a:t>
            </a:r>
          </a:p>
          <a:p>
            <a:r>
              <a:rPr lang="en-US" sz="1800" dirty="0">
                <a:latin typeface="Arial"/>
                <a:cs typeface="Arial"/>
              </a:rPr>
              <a:t>Challenges</a:t>
            </a:r>
          </a:p>
          <a:p>
            <a:r>
              <a:rPr lang="en-US" sz="1800" dirty="0">
                <a:latin typeface="Arial"/>
                <a:cs typeface="Arial"/>
              </a:rPr>
              <a:t>Related Work</a:t>
            </a:r>
          </a:p>
          <a:p>
            <a:r>
              <a:rPr lang="en-US" sz="1800" dirty="0">
                <a:latin typeface="Arial"/>
                <a:cs typeface="Arial"/>
              </a:rPr>
              <a:t>Contributions</a:t>
            </a:r>
          </a:p>
          <a:p>
            <a:r>
              <a:rPr lang="en-US" sz="1800" dirty="0">
                <a:latin typeface="Arial"/>
                <a:cs typeface="Arial"/>
              </a:rPr>
              <a:t>Validation</a:t>
            </a:r>
          </a:p>
          <a:p>
            <a:r>
              <a:rPr lang="en-US" sz="1800" dirty="0">
                <a:solidFill>
                  <a:srgbClr val="0432FF"/>
                </a:solidFill>
                <a:latin typeface="Arial"/>
                <a:cs typeface="Arial"/>
              </a:rPr>
              <a:t>Conclusion</a:t>
            </a:r>
            <a:endParaRPr lang="en-US" sz="2100" dirty="0">
              <a:solidFill>
                <a:srgbClr val="0432FF"/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 smtClean="0">
                <a:latin typeface="Arial"/>
                <a:cs typeface="Arial"/>
              </a:rPr>
              <a:t>Outline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61072"/>
            <a:ext cx="9001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1" indent="-257175">
              <a:buFont typeface="Arial" charset="0"/>
              <a:buChar char="•"/>
            </a:pPr>
            <a:r>
              <a:rPr lang="en-US" sz="1600" dirty="0">
                <a:latin typeface="Arial"/>
                <a:cs typeface="Arial"/>
              </a:rPr>
              <a:t>Formally define the problem of Linear Hotspot Discovery on </a:t>
            </a:r>
            <a:r>
              <a:rPr lang="en-US" sz="1600" dirty="0" smtClean="0">
                <a:latin typeface="Arial"/>
                <a:cs typeface="Arial"/>
              </a:rPr>
              <a:t>All-Simple-Paths (ASP)</a:t>
            </a:r>
            <a:endParaRPr lang="en-US" sz="1600" dirty="0">
              <a:latin typeface="Arial"/>
              <a:cs typeface="Arial"/>
            </a:endParaRPr>
          </a:p>
          <a:p>
            <a:pPr marL="257175" lvl="1" indent="-257175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Propose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aseline algorithm and several novel algorithms that substantially improve computational efficiency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57175" lvl="1" indent="-257175">
              <a:buFont typeface="Arial" charset="0"/>
              <a:buChar char="•"/>
            </a:pPr>
            <a:endParaRPr lang="en-US" sz="1600" dirty="0" smtClean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  <a:p>
            <a:pPr marL="257175" lvl="1" indent="-257175">
              <a:buFont typeface="Arial" charset="0"/>
              <a:buChar char="•"/>
            </a:pP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 smtClean="0">
                <a:latin typeface="Arial"/>
                <a:cs typeface="Arial"/>
              </a:rPr>
              <a:t>Conclusion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724" y="3226290"/>
            <a:ext cx="8370275" cy="35332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16998" y="5616064"/>
            <a:ext cx="2019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New after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thesis proposal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3725" y="5460552"/>
            <a:ext cx="6810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lvl="1" indent="-257175">
              <a:buFont typeface="Arial" charset="0"/>
              <a:buChar char="•"/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Validation:</a:t>
            </a:r>
          </a:p>
          <a:p>
            <a:pPr marL="600075" lvl="2" indent="-257175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Theoretical</a:t>
            </a:r>
          </a:p>
          <a:p>
            <a:pPr marL="600075" lvl="2" indent="-257175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Experimental</a:t>
            </a:r>
          </a:p>
          <a:p>
            <a:pPr marL="1057275" lvl="3" indent="-257175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Comparative and sensitivity analyses using synthetic data</a:t>
            </a:r>
          </a:p>
          <a:p>
            <a:pPr marL="1057275" lvl="3" indent="-257175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Case studies using real-world data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1057275" lvl="3" indent="-257175">
              <a:buFont typeface="Arial" charset="0"/>
              <a:buChar char="•"/>
            </a:pP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00459" y="1298977"/>
            <a:ext cx="2975317" cy="7014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Baseline approach </a:t>
            </a:r>
            <a:r>
              <a:rPr lang="en-US" altLang="zh-CN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ASP_Base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4911" y="1433899"/>
            <a:ext cx="4072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epth-first-search with backtracking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00459" y="2316525"/>
            <a:ext cx="2984452" cy="803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Bi-directional Fragment-Multi-Graph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Traversal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(ASP_FMGT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00459" y="3435761"/>
            <a:ext cx="2984452" cy="803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Mono-directional Fragment-Multi-Graph Traversal 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(ASP_FMGT_MONO)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9996" y="4568595"/>
            <a:ext cx="2152357" cy="803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Non-repeated FMG-node path reduction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ASP_NR)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63400" y="4580949"/>
            <a:ext cx="2288318" cy="806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>
              <a:defRPr/>
            </a:pP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Highest density paths in FMG-node path reduction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ASP_HD)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36128" y="2517554"/>
            <a:ext cx="255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Divide-and-conquer</a:t>
            </a:r>
          </a:p>
        </p:txBody>
      </p:sp>
      <p:cxnSp>
        <p:nvCxnSpPr>
          <p:cNvPr id="22" name="Straight Arrow Connector 21"/>
          <p:cNvCxnSpPr>
            <a:endCxn id="15" idx="0"/>
          </p:cNvCxnSpPr>
          <p:nvPr/>
        </p:nvCxnSpPr>
        <p:spPr>
          <a:xfrm flipH="1">
            <a:off x="3092685" y="2018444"/>
            <a:ext cx="0" cy="298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088117" y="3119685"/>
            <a:ext cx="0" cy="298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203045" y="4237404"/>
            <a:ext cx="601374" cy="317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376828" y="4237403"/>
            <a:ext cx="773144" cy="331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73767" y="4767630"/>
            <a:ext cx="286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Path reduction </a:t>
            </a:r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approaches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18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75776" y="3544953"/>
            <a:ext cx="4365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Bi-directional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Mono-directional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traversal</a:t>
            </a:r>
          </a:p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Tighter upper-bound</a:t>
            </a:r>
          </a:p>
        </p:txBody>
      </p:sp>
    </p:spTree>
    <p:extLst>
      <p:ext uri="{BB962C8B-B14F-4D97-AF65-F5344CB8AC3E}">
        <p14:creationId xmlns:p14="http://schemas.microsoft.com/office/powerpoint/2010/main" val="5184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Future work </a:t>
            </a:r>
            <a:r>
              <a:rPr lang="mr-IN" sz="2000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a taxonomy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198941"/>
              </p:ext>
            </p:extLst>
          </p:nvPr>
        </p:nvGraphicFramePr>
        <p:xfrm>
          <a:off x="0" y="879250"/>
          <a:ext cx="9083731" cy="5913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3983"/>
                <a:gridCol w="987697"/>
                <a:gridCol w="598516"/>
                <a:gridCol w="1396539"/>
                <a:gridCol w="1702029"/>
                <a:gridCol w="1845425"/>
                <a:gridCol w="1529542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Output pattern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footprint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7867">
                <a:tc rowSpan="2"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Point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Areal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Shortest paths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Simple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paths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All paths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6190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07212"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Input footprint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Spatial point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event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 hotspots</a:t>
                      </a:r>
                      <a:r>
                        <a:rPr lang="en-US" sz="1500" baseline="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on shortest paths</a:t>
                      </a:r>
                      <a:endParaRPr lang="en-US" sz="1500" baseline="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sz="15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</a:t>
                      </a:r>
                      <a:r>
                        <a:rPr lang="en-US" sz="1500" baseline="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hotspots on ASP</a:t>
                      </a:r>
                    </a:p>
                    <a:p>
                      <a:pPr marL="0" indent="0" algn="l">
                        <a:buFont typeface="Arial" charset="0"/>
                        <a:buNone/>
                      </a:pPr>
                      <a:endParaRPr lang="en-US" sz="1500" baseline="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r>
                        <a:rPr lang="en-US" sz="1300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 hotspots on near-shortest paths</a:t>
                      </a:r>
                    </a:p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</a:p>
                    <a:p>
                      <a:r>
                        <a:rPr lang="en-US" sz="1500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Multi-level</a:t>
                      </a:r>
                      <a:r>
                        <a:rPr lang="en-US" sz="1500" baseline="0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hierarchy</a:t>
                      </a:r>
                      <a:endParaRPr lang="en-US" sz="1500" dirty="0" smtClean="0">
                        <a:solidFill>
                          <a:srgbClr val="00B05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 hotspots on</a:t>
                      </a:r>
                      <a:r>
                        <a:rPr lang="en-US" sz="1500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Trajectory-aware paths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point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event</a:t>
                      </a:r>
                      <a:endParaRPr lang="en-US" sz="1500" b="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endParaRPr lang="en-US" sz="1500" b="1" dirty="0" smtClean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 smtClean="0">
                        <a:solidFill>
                          <a:srgbClr val="942092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4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Emerging</a:t>
                      </a:r>
                      <a:r>
                        <a:rPr lang="en-US" sz="1400" b="1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hotspots on ASP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Emerging hotspots on</a:t>
                      </a:r>
                      <a:r>
                        <a:rPr lang="en-US" sz="1500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b="1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trajectory</a:t>
                      </a:r>
                      <a:r>
                        <a:rPr lang="en-US" sz="15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-aware paths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2510"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 </a:t>
                      </a:r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event in trajectory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1500" dirty="0" smtClean="0">
                        <a:solidFill>
                          <a:srgbClr val="942092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</a:t>
                      </a:r>
                      <a:r>
                        <a:rPr lang="en-US" sz="1500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intersection </a:t>
                      </a:r>
                      <a:r>
                        <a:rPr lang="en-US" sz="15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summarization</a:t>
                      </a: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on</a:t>
                      </a:r>
                      <a:r>
                        <a:rPr lang="en-US" sz="1500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intersection summarization on</a:t>
                      </a:r>
                      <a:r>
                        <a:rPr lang="en-US" sz="1500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trajectory-aware paths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Intersection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>
                        <a:defRPr/>
                      </a:pPr>
                      <a:r>
                        <a:rPr lang="en-US" sz="1400" b="1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Statistically</a:t>
                      </a:r>
                    </a:p>
                    <a:p>
                      <a:pPr>
                        <a:defRPr/>
                      </a:pPr>
                      <a:r>
                        <a:rPr lang="en-US" sz="1400" b="1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significant</a:t>
                      </a:r>
                      <a:endParaRPr lang="en-US" sz="1400" dirty="0" smtClean="0">
                        <a:solidFill>
                          <a:srgbClr val="00B05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>
                        <a:defRPr/>
                      </a:pPr>
                      <a:r>
                        <a:rPr lang="en-US" sz="1400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intersections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Areal ST intersection </a:t>
                      </a:r>
                      <a:r>
                        <a:rPr lang="en-US" sz="15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66500" y="1000602"/>
            <a:ext cx="2154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ST: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Spatio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-temporal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ASP: All-simple-paths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0520" y="-8018"/>
            <a:ext cx="2218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Work in thesis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Short term future work</a:t>
            </a:r>
          </a:p>
          <a:p>
            <a:r>
              <a:rPr lang="en-US" sz="1600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Long term future work</a:t>
            </a:r>
            <a:endParaRPr lang="en-US" sz="1600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65729" y="4004278"/>
            <a:ext cx="1520424" cy="619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80300" y="2552689"/>
            <a:ext cx="1680443" cy="803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80299" y="3926443"/>
            <a:ext cx="1680443" cy="736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299" y="5029486"/>
            <a:ext cx="1680443" cy="123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65729" y="5396347"/>
            <a:ext cx="1520424" cy="789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563307" y="6003309"/>
            <a:ext cx="1520424" cy="789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0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68766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Theorem: </a:t>
            </a:r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is </a:t>
            </a:r>
            <a:r>
              <a:rPr lang="en-US" sz="1600" b="1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correct</a:t>
            </a:r>
          </a:p>
          <a:p>
            <a:pPr marL="0" lvl="1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Proof is based on the following lemmas: </a:t>
            </a:r>
          </a:p>
          <a:p>
            <a:pPr marL="214313" lvl="1" indent="-214313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Paths in the refine phase must be simple paths</a:t>
            </a:r>
          </a:p>
          <a:p>
            <a:pPr marL="671513" lvl="2" indent="-214313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Every step in recursive enumeration checks whether a node has been visited</a:t>
            </a:r>
          </a:p>
          <a:p>
            <a:pPr marL="214313" lvl="1" indent="-214313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All paths in the refine phase are paths in the original graph</a:t>
            </a:r>
          </a:p>
          <a:p>
            <a:pPr marL="671513" lvl="2" indent="-214313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No new edges are made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58236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Theorem: </a:t>
            </a:r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is </a:t>
            </a:r>
            <a:r>
              <a:rPr lang="en-US" sz="1600" b="1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complete</a:t>
            </a:r>
          </a:p>
          <a:p>
            <a:pPr marL="0" lvl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Proof is based on the following lemmas: </a:t>
            </a:r>
          </a:p>
          <a:p>
            <a:pPr marL="214313" lvl="1" indent="-214313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FMG-trees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cover all the simple paths on the original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network</a:t>
            </a:r>
          </a:p>
          <a:p>
            <a:pPr marL="671513" lvl="2" indent="-214313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Any simple path must be one of the following case:</a:t>
            </a:r>
          </a:p>
          <a:p>
            <a:pPr marL="1128713" lvl="3" indent="-214313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(1) within an FMG-node</a:t>
            </a:r>
          </a:p>
          <a:p>
            <a:pPr marL="1128713" lvl="3" indent="-214313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(2) represented as a concatenation of FMG-nodes</a:t>
            </a:r>
          </a:p>
          <a:p>
            <a:pPr marL="671513" lvl="2" indent="-214313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All concatenations are exhaustively enumerated as FMG-paths</a:t>
            </a:r>
          </a:p>
          <a:p>
            <a:pPr marL="671513" lvl="2" indent="-214313">
              <a:buFont typeface="Arial" charset="0"/>
              <a:buChar char="•"/>
            </a:pP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214313" lvl="1" indent="-214313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 upper-bound density does not underestimate the density of paths</a:t>
            </a:r>
          </a:p>
          <a:p>
            <a:pPr marL="214313" lvl="1" indent="-214313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 refine phase does not miss any path that survive the prune phase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7314" y="-104560"/>
            <a:ext cx="9046685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Validation – Correctness and Completeness of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/>
                <a:cs typeface="Arial"/>
              </a:rPr>
              <a:t>F</a:t>
            </a:r>
            <a:r>
              <a:rPr lang="en-US" sz="2000" b="1" dirty="0" smtClean="0">
                <a:latin typeface="Arial"/>
                <a:cs typeface="Arial"/>
              </a:rPr>
              <a:t>uture work </a:t>
            </a:r>
            <a:r>
              <a:rPr lang="mr-IN" sz="2000" b="1" dirty="0" smtClean="0">
                <a:latin typeface="Arial"/>
                <a:cs typeface="Arial"/>
              </a:rPr>
              <a:t>–</a:t>
            </a:r>
            <a:r>
              <a:rPr lang="en-US" sz="2000" b="1" dirty="0" smtClean="0">
                <a:latin typeface="Arial"/>
                <a:cs typeface="Arial"/>
              </a:rPr>
              <a:t> short term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485796"/>
            <a:ext cx="9045526" cy="61892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charset="0"/>
                <a:ea typeface="Arial" charset="0"/>
                <a:cs typeface="Arial" charset="0"/>
              </a:rPr>
              <a:t>Linear hotspots on </a:t>
            </a:r>
            <a:r>
              <a:rPr lang="en-US" sz="18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near-shortest paths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Balance between shortest paths and all simple paths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User-specified parameters for paths enumeration</a:t>
            </a:r>
          </a:p>
          <a:p>
            <a:pPr lvl="2"/>
            <a:r>
              <a:rPr lang="en-US" sz="1600" dirty="0">
                <a:latin typeface="Arial"/>
                <a:cs typeface="Arial"/>
              </a:rPr>
              <a:t>Paths </a:t>
            </a:r>
            <a:r>
              <a:rPr lang="en-US" sz="1600" b="1" dirty="0">
                <a:latin typeface="Arial"/>
                <a:cs typeface="Arial"/>
              </a:rPr>
              <a:t>x</a:t>
            </a:r>
            <a:r>
              <a:rPr lang="en-US" sz="1600" dirty="0">
                <a:latin typeface="Arial"/>
                <a:cs typeface="Arial"/>
              </a:rPr>
              <a:t> times long of shortest paths</a:t>
            </a:r>
          </a:p>
          <a:p>
            <a:pPr lvl="2"/>
            <a:r>
              <a:rPr lang="en-US" sz="1600" dirty="0">
                <a:latin typeface="Arial"/>
                <a:cs typeface="Arial"/>
              </a:rPr>
              <a:t>Number of paths </a:t>
            </a:r>
            <a:r>
              <a:rPr lang="en-US" sz="1600" b="1" dirty="0">
                <a:latin typeface="Arial"/>
                <a:cs typeface="Arial"/>
              </a:rPr>
              <a:t>x</a:t>
            </a:r>
            <a:r>
              <a:rPr lang="en-US" sz="1600" dirty="0">
                <a:latin typeface="Arial"/>
                <a:cs typeface="Arial"/>
              </a:rPr>
              <a:t> times of shortest paths</a:t>
            </a:r>
          </a:p>
          <a:p>
            <a:endParaRPr lang="en-US" sz="1800" dirty="0" smtClean="0">
              <a:latin typeface="Arial"/>
              <a:cs typeface="Arial"/>
            </a:endParaRPr>
          </a:p>
          <a:p>
            <a:r>
              <a:rPr lang="en-US" sz="1800" dirty="0" smtClean="0">
                <a:solidFill>
                  <a:srgbClr val="0432FF"/>
                </a:solidFill>
                <a:latin typeface="Arial"/>
                <a:cs typeface="Arial"/>
              </a:rPr>
              <a:t>Hierarchical structure </a:t>
            </a:r>
            <a:r>
              <a:rPr lang="en-US" sz="1800" dirty="0" smtClean="0">
                <a:latin typeface="Arial"/>
                <a:cs typeface="Arial"/>
              </a:rPr>
              <a:t>for linear hotspots detection on ASP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Potentially scalable for much larger dataset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Solve the bottleneck by reducing space cost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  <a:p>
            <a:r>
              <a:rPr lang="en-US" sz="1800" dirty="0" smtClean="0">
                <a:solidFill>
                  <a:srgbClr val="0432FF"/>
                </a:solidFill>
                <a:latin typeface="Arial"/>
                <a:cs typeface="Arial"/>
              </a:rPr>
              <a:t>Statistically significant </a:t>
            </a:r>
            <a:r>
              <a:rPr lang="en-US" sz="1800" dirty="0" err="1" smtClean="0">
                <a:latin typeface="Arial"/>
                <a:cs typeface="Arial"/>
              </a:rPr>
              <a:t>spatio</a:t>
            </a:r>
            <a:r>
              <a:rPr lang="en-US" sz="1800" dirty="0" smtClean="0">
                <a:latin typeface="Arial"/>
                <a:cs typeface="Arial"/>
              </a:rPr>
              <a:t>-temporal intersections</a:t>
            </a:r>
            <a:endParaRPr lang="en-US" sz="18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Current pattern has no test statistic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Defines a test statistic that </a:t>
            </a:r>
            <a:r>
              <a:rPr lang="en-US" sz="1600" dirty="0" smtClean="0">
                <a:solidFill>
                  <a:srgbClr val="0432FF"/>
                </a:solidFill>
                <a:latin typeface="Arial"/>
                <a:cs typeface="Arial"/>
              </a:rPr>
              <a:t>measures the likelihood of intersection</a:t>
            </a:r>
            <a:r>
              <a:rPr lang="en-US" sz="1600" dirty="0" smtClean="0">
                <a:latin typeface="Arial"/>
                <a:cs typeface="Arial"/>
              </a:rPr>
              <a:t> as a function of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Location of missing segment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Length of missing segment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Speed of object</a:t>
            </a:r>
            <a:endParaRPr lang="en-US" sz="1600" dirty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2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Future work </a:t>
            </a:r>
            <a:r>
              <a:rPr lang="mr-IN" sz="2000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a taxonomy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0" y="879250"/>
          <a:ext cx="9083731" cy="5913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3983"/>
                <a:gridCol w="987697"/>
                <a:gridCol w="598516"/>
                <a:gridCol w="1396539"/>
                <a:gridCol w="1702029"/>
                <a:gridCol w="1845425"/>
                <a:gridCol w="1529542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Output pattern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footprint</a:t>
                      </a:r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7867">
                <a:tc rowSpan="2"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Point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Areal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Shortest paths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Simple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paths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All paths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6190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07212"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Input footprint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Spatial point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event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 hotspots</a:t>
                      </a:r>
                      <a:r>
                        <a:rPr lang="en-US" sz="1500" baseline="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on shortest paths</a:t>
                      </a:r>
                      <a:endParaRPr lang="en-US" sz="1500" baseline="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sz="15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</a:t>
                      </a:r>
                      <a:r>
                        <a:rPr lang="en-US" sz="1500" baseline="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hotspots on ASP</a:t>
                      </a:r>
                    </a:p>
                    <a:p>
                      <a:pPr marL="0" indent="0" algn="l">
                        <a:buFont typeface="Arial" charset="0"/>
                        <a:buNone/>
                      </a:pPr>
                      <a:endParaRPr lang="en-US" sz="1500" baseline="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r>
                        <a:rPr lang="en-US" sz="1300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 hotspots on near-shortest paths</a:t>
                      </a:r>
                    </a:p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</a:p>
                    <a:p>
                      <a:r>
                        <a:rPr lang="en-US" sz="1500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Multi-level</a:t>
                      </a:r>
                      <a:r>
                        <a:rPr lang="en-US" sz="1500" baseline="0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hierarchy</a:t>
                      </a:r>
                      <a:endParaRPr lang="en-US" sz="1500" dirty="0" smtClean="0">
                        <a:solidFill>
                          <a:srgbClr val="00B05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 hotspots on</a:t>
                      </a:r>
                      <a:r>
                        <a:rPr lang="en-US" sz="1500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Trajectory-aware paths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6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point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event</a:t>
                      </a:r>
                      <a:endParaRPr lang="en-US" sz="1500" b="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endParaRPr lang="en-US" sz="1500" b="1" dirty="0" smtClean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 smtClean="0">
                        <a:solidFill>
                          <a:srgbClr val="942092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4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Emerging</a:t>
                      </a:r>
                      <a:r>
                        <a:rPr lang="en-US" sz="1400" b="1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hotspots on ASP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Emerging hotspots on</a:t>
                      </a:r>
                      <a:r>
                        <a:rPr lang="en-US" sz="1500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b="1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trajectory</a:t>
                      </a:r>
                      <a:r>
                        <a:rPr lang="en-US" sz="15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-aware paths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2510"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 </a:t>
                      </a:r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event in trajectory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1500" dirty="0" smtClean="0">
                        <a:solidFill>
                          <a:srgbClr val="942092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</a:t>
                      </a:r>
                      <a:r>
                        <a:rPr lang="en-US" sz="1500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intersection </a:t>
                      </a:r>
                      <a:r>
                        <a:rPr lang="en-US" sz="15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summarization</a:t>
                      </a: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on</a:t>
                      </a:r>
                      <a:r>
                        <a:rPr lang="en-US" sz="1500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intersection summarization on</a:t>
                      </a:r>
                      <a:r>
                        <a:rPr lang="en-US" sz="1500" baseline="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5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trajectory-aware paths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0432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Intersection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>
                        <a:defRPr/>
                      </a:pPr>
                      <a:r>
                        <a:rPr lang="en-US" sz="1400" b="1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Statistically</a:t>
                      </a:r>
                    </a:p>
                    <a:p>
                      <a:pPr>
                        <a:defRPr/>
                      </a:pPr>
                      <a:r>
                        <a:rPr lang="en-US" sz="1400" b="1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significant</a:t>
                      </a:r>
                      <a:endParaRPr lang="en-US" sz="1400" dirty="0" smtClean="0">
                        <a:solidFill>
                          <a:srgbClr val="00B05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>
                        <a:defRPr/>
                      </a:pPr>
                      <a:r>
                        <a:rPr lang="en-US" sz="1400" dirty="0" smtClean="0">
                          <a:solidFill>
                            <a:srgbClr val="00B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 intersections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1500" dirty="0" smtClean="0">
                        <a:solidFill>
                          <a:srgbClr val="0432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500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Areal ST intersection </a:t>
                      </a:r>
                      <a:r>
                        <a:rPr lang="en-US" sz="1500" b="1" dirty="0" smtClean="0">
                          <a:solidFill>
                            <a:srgbClr val="942092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66500" y="1000602"/>
            <a:ext cx="2154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ST: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Spatio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-temporal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ASP: All-simple-paths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65729" y="4004278"/>
            <a:ext cx="1520424" cy="619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80300" y="2552689"/>
            <a:ext cx="1680443" cy="803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80299" y="3926443"/>
            <a:ext cx="1680443" cy="736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299" y="5029486"/>
            <a:ext cx="1680443" cy="123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65729" y="5396347"/>
            <a:ext cx="1520424" cy="789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563307" y="6003309"/>
            <a:ext cx="1520424" cy="789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20520" y="-8018"/>
            <a:ext cx="2218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Work in thesis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Short term future work</a:t>
            </a:r>
          </a:p>
          <a:p>
            <a:r>
              <a:rPr lang="en-US" sz="1600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Long term future work</a:t>
            </a:r>
            <a:endParaRPr lang="en-US" sz="1600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7315" y="-104560"/>
            <a:ext cx="8229600" cy="77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/>
                <a:cs typeface="Arial"/>
              </a:rPr>
              <a:t>F</a:t>
            </a:r>
            <a:r>
              <a:rPr lang="en-US" sz="2000" b="1" dirty="0" smtClean="0">
                <a:latin typeface="Arial"/>
                <a:cs typeface="Arial"/>
              </a:rPr>
              <a:t>uture work </a:t>
            </a:r>
            <a:r>
              <a:rPr lang="mr-IN" sz="2000" b="1" dirty="0" smtClean="0">
                <a:latin typeface="Arial"/>
                <a:cs typeface="Arial"/>
              </a:rPr>
              <a:t>–</a:t>
            </a:r>
            <a:r>
              <a:rPr lang="en-US" sz="2000" b="1" dirty="0" smtClean="0">
                <a:latin typeface="Arial"/>
                <a:cs typeface="Arial"/>
              </a:rPr>
              <a:t> long term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485796"/>
            <a:ext cx="5652655" cy="61892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/>
              <a:cs typeface="Arial"/>
            </a:endParaRPr>
          </a:p>
          <a:p>
            <a:r>
              <a:rPr lang="en-US" sz="1800" dirty="0" smtClean="0">
                <a:latin typeface="Arial"/>
                <a:cs typeface="Arial"/>
              </a:rPr>
              <a:t>Trajectory-aware linear hotspots detection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Consider paths generated from trajectory from real traffic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Avoid computation on unnecessary simple paths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May cover path with loops that are missed by all-simple paths</a:t>
            </a:r>
            <a:endParaRPr lang="en-US" sz="1200" dirty="0">
              <a:latin typeface="Arial"/>
              <a:cs typeface="Arial"/>
            </a:endParaRPr>
          </a:p>
          <a:p>
            <a:pPr lvl="1"/>
            <a:endParaRPr lang="en-US" sz="1600" dirty="0" smtClean="0">
              <a:latin typeface="Arial"/>
              <a:cs typeface="Arial"/>
            </a:endParaRPr>
          </a:p>
          <a:p>
            <a:r>
              <a:rPr lang="en-US" sz="1800" dirty="0" err="1">
                <a:latin typeface="Arial"/>
                <a:cs typeface="Arial"/>
              </a:rPr>
              <a:t>Spatio</a:t>
            </a:r>
            <a:r>
              <a:rPr lang="en-US" sz="1800" dirty="0">
                <a:latin typeface="Arial"/>
                <a:cs typeface="Arial"/>
              </a:rPr>
              <a:t>-temporal linear hotspots detection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Find hotspot that only appear during a period of time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Detect emerging hotspots (e.g., emerging traffic jam)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  <a:p>
            <a:pPr lvl="1"/>
            <a:endParaRPr lang="en-US" sz="1600" dirty="0">
              <a:latin typeface="Arial"/>
              <a:cs typeface="Arial"/>
            </a:endParaRPr>
          </a:p>
          <a:p>
            <a:r>
              <a:rPr lang="en-US" sz="1800" dirty="0" smtClean="0">
                <a:latin typeface="Arial"/>
                <a:cs typeface="Arial"/>
              </a:rPr>
              <a:t>Summarization of </a:t>
            </a:r>
            <a:r>
              <a:rPr lang="en-US" sz="1800" dirty="0" err="1">
                <a:latin typeface="Arial"/>
                <a:cs typeface="Arial"/>
              </a:rPr>
              <a:t>s</a:t>
            </a:r>
            <a:r>
              <a:rPr lang="en-US" sz="1800" dirty="0" err="1" smtClean="0">
                <a:latin typeface="Arial"/>
                <a:cs typeface="Arial"/>
              </a:rPr>
              <a:t>patio</a:t>
            </a:r>
            <a:r>
              <a:rPr lang="en-US" sz="1800" dirty="0" smtClean="0">
                <a:latin typeface="Arial"/>
                <a:cs typeface="Arial"/>
              </a:rPr>
              <a:t>-temporal intersections</a:t>
            </a:r>
            <a:endParaRPr lang="en-US" sz="18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Hotspots of ST intersections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Co-location of ST intersections</a:t>
            </a:r>
          </a:p>
          <a:p>
            <a:pPr lvl="1"/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55" y="2415980"/>
            <a:ext cx="3424915" cy="34530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52655" y="1584983"/>
            <a:ext cx="36374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Explore Geo-life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dataset: green dots represent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short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GPS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gaps of 1 to 2 minutes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37069"/>
            <a:ext cx="914400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latin typeface="Arial" charset="0"/>
                <a:ea typeface="Arial" charset="0"/>
                <a:cs typeface="Arial" charset="0"/>
              </a:rPr>
              <a:t>[1]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Kulldorff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M., 1999. Spatial scan statistics: models, calculations, and applications. In 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Scan statistics and applications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 (pp. 303-322).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Birkhäuser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Boston, MA.</a:t>
            </a:r>
          </a:p>
          <a:p>
            <a:r>
              <a:rPr lang="en-US" sz="1250" dirty="0">
                <a:latin typeface="Arial" charset="0"/>
                <a:ea typeface="Arial" charset="0"/>
                <a:cs typeface="Arial" charset="0"/>
              </a:rPr>
              <a:t>[2] Tang, X.,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Eftelioglu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E. and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Shekhar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S., 2017, August. Detecting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Isodistance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 Hotspots on Spatial Networks: A Summary of Results. In 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International </a:t>
            </a:r>
            <a:r>
              <a:rPr lang="en-US" sz="1250" i="1" dirty="0" smtClean="0">
                <a:latin typeface="Arial" charset="0"/>
                <a:ea typeface="Arial" charset="0"/>
                <a:cs typeface="Arial" charset="0"/>
              </a:rPr>
              <a:t> Symposium 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on Spatial and Temporal Databases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 (pp. 281-299). Springer, Cham.</a:t>
            </a:r>
          </a:p>
          <a:p>
            <a:r>
              <a:rPr lang="en-US" sz="1250" dirty="0">
                <a:latin typeface="Arial" charset="0"/>
                <a:ea typeface="Arial" charset="0"/>
                <a:cs typeface="Arial" charset="0"/>
              </a:rPr>
              <a:t>[3] Tang, X.,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Eftelioglu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E. and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Shekhar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S., 2015, November. Elliptical hotspot detection: a summary of results. In 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Proceedings of the 4th International ACM </a:t>
            </a:r>
            <a:r>
              <a:rPr lang="en-US" sz="1250" i="1" dirty="0" smtClean="0">
                <a:latin typeface="Arial" charset="0"/>
                <a:ea typeface="Arial" charset="0"/>
                <a:cs typeface="Arial" charset="0"/>
              </a:rPr>
              <a:t>SIGSPATIAL 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Workshop on Analytics for Big Geospatial Data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 (pp. 15-24). ACM.</a:t>
            </a:r>
          </a:p>
          <a:p>
            <a:r>
              <a:rPr lang="en-US" sz="1250" dirty="0">
                <a:latin typeface="Arial" charset="0"/>
                <a:ea typeface="Arial" charset="0"/>
                <a:cs typeface="Arial" charset="0"/>
              </a:rPr>
              <a:t>[4] Oliver, Dev, et al. "Significant route discovery: A summary of results." 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Geographic Information Science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. Springer International Publishing, 2014. 284-300.</a:t>
            </a:r>
          </a:p>
          <a:p>
            <a:r>
              <a:rPr lang="en-US" sz="1250" dirty="0">
                <a:latin typeface="Arial" charset="0"/>
                <a:ea typeface="Arial" charset="0"/>
                <a:cs typeface="Arial" charset="0"/>
              </a:rPr>
              <a:t>[5] Tang, X.,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Eftelioglu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E., Oliver, D. and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Shekhar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S., 2017. Significant Linear Hotspot Discovery. </a:t>
            </a:r>
            <a:r>
              <a:rPr lang="en-US" sz="1250" i="1" dirty="0" smtClean="0">
                <a:latin typeface="Arial" charset="0"/>
                <a:ea typeface="Arial" charset="0"/>
                <a:cs typeface="Arial" charset="0"/>
              </a:rPr>
              <a:t>IEEE Transactions 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on Big Data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(2), pp.140-153.</a:t>
            </a:r>
          </a:p>
          <a:p>
            <a:r>
              <a:rPr lang="en-US" sz="1250" dirty="0">
                <a:latin typeface="Arial" charset="0"/>
                <a:ea typeface="Arial" charset="0"/>
                <a:cs typeface="Arial" charset="0"/>
              </a:rPr>
              <a:t>[6]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Eftelioglu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E.,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Shekhar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S., Kang, J.M. and Farah, C.C., 2016. Ring-shaped hotspot detection. 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IEEE Transactions on Knowledge and Data </a:t>
            </a:r>
            <a:r>
              <a:rPr lang="en-US" sz="1250" i="1" dirty="0" smtClean="0">
                <a:latin typeface="Arial" charset="0"/>
                <a:ea typeface="Arial" charset="0"/>
                <a:cs typeface="Arial" charset="0"/>
              </a:rPr>
              <a:t>Engineering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28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(12), pp.3367-3381.</a:t>
            </a:r>
          </a:p>
          <a:p>
            <a:r>
              <a:rPr lang="en-US" sz="1250" dirty="0">
                <a:latin typeface="Arial" charset="0"/>
                <a:ea typeface="Arial" charset="0"/>
                <a:cs typeface="Arial" charset="0"/>
              </a:rPr>
              <a:t>[7] Takahashi, K.,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Kulldorff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M., Tango, T. and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Yih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K., 2008. A flexibly shaped space-time scan statistic for disease outbreak detection </a:t>
            </a:r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and monitoring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. International Journal of Health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Geographics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 7(1), p.14.</a:t>
            </a:r>
          </a:p>
          <a:p>
            <a:r>
              <a:rPr lang="en-US" sz="1250" dirty="0">
                <a:latin typeface="Arial" charset="0"/>
                <a:ea typeface="Arial" charset="0"/>
                <a:cs typeface="Arial" charset="0"/>
              </a:rPr>
              <a:t>[8] Neill, D.B. and Moore, A.W., 2004, August. Rapid detection of significant spatial clusters. In 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Proceedings of the tenth ACM SIGKDD international conference </a:t>
            </a:r>
            <a:r>
              <a:rPr lang="en-US" sz="1250" i="1" dirty="0" smtClean="0">
                <a:latin typeface="Arial" charset="0"/>
                <a:ea typeface="Arial" charset="0"/>
                <a:cs typeface="Arial" charset="0"/>
              </a:rPr>
              <a:t>on </a:t>
            </a:r>
            <a:r>
              <a:rPr lang="en-US" sz="1250" i="1" dirty="0">
                <a:latin typeface="Arial" charset="0"/>
                <a:ea typeface="Arial" charset="0"/>
                <a:cs typeface="Arial" charset="0"/>
              </a:rPr>
              <a:t>Knowledge discovery and data mining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 (pp. 256-265). ACM</a:t>
            </a:r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[9] </a:t>
            </a:r>
            <a:r>
              <a:rPr lang="en-US" sz="1250" dirty="0" err="1" smtClean="0">
                <a:latin typeface="Arial" charset="0"/>
                <a:ea typeface="Arial" charset="0"/>
                <a:cs typeface="Arial" charset="0"/>
              </a:rPr>
              <a:t>Buchin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K., Cabello, S.,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Gudmundsson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J.,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Löffler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M., Luo, J., Rote, G.,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Silveira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R.I.,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Speckmann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B. and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Wolle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T., 2009. Detecting hotspots in geographic </a:t>
            </a:r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networks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. In Advances in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GIScience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 (pp. 217-231). Springer, Berlin, Heidelberg</a:t>
            </a:r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[10] Oliver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D.,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Shekhar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S., Kang, J.M., Laubscher, R.,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Carlan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V. and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Bannur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A., 2014. A k-main routes approach to spatial network activity </a:t>
            </a:r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summarization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. IEEE transactions on knowledge and data engineering, 26(6), pp.1464-1478</a:t>
            </a:r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[11] Li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X., Han, J., Lee, J.G. and Gonzalez, H., 2007, July. Traffic density-based discovery of hot routes in road networks. In International Symposium on Spatial </a:t>
            </a:r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Temporal Databases(pp. 441-459). Springer, Berlin, Heidelberg</a:t>
            </a:r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[12] 2014. Fatality Analysis Reporting System (FARS) Encyclopedia, </a:t>
            </a:r>
            <a:r>
              <a:rPr lang="en-US" sz="1250" dirty="0" err="1" smtClean="0">
                <a:latin typeface="Arial" charset="0"/>
                <a:ea typeface="Arial" charset="0"/>
                <a:cs typeface="Arial" charset="0"/>
              </a:rPr>
              <a:t>NationalHighway</a:t>
            </a:r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Traffic Safety Administration (NHTSA). ftp://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ftp.nhtsa.dot.gov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fars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/ </a:t>
            </a:r>
          </a:p>
          <a:p>
            <a:r>
              <a:rPr lang="en-US" sz="1250" dirty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13] 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Minnesota Department of Transportation. 2018. Minnesota Crash Mapping Analysis Tool. https://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www.dot.state.mn.us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stateaid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crashmapping.html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250" dirty="0">
                <a:latin typeface="Arial" charset="0"/>
                <a:ea typeface="Arial" charset="0"/>
                <a:cs typeface="Arial" charset="0"/>
              </a:rPr>
            </a:br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[14] 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Michelle Ernst, M Lang, and S Davis. 2011. Dangerous by design: solving the epidemic of preventable pedestrian deaths. Transportation for America: Surface Transportation Policy Partnership, Washington, DC. (2011). </a:t>
            </a:r>
          </a:p>
          <a:p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[15] 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Martin Ester, Hans-Peter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Kriegel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Jörg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 Sander,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Xiaowei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 Xu, et al. 1996. A density- based algorithm for discovering clusters in large spatial databases with noise.. In 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Kdd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, Vol. 96. 226–231. </a:t>
            </a:r>
          </a:p>
          <a:p>
            <a:r>
              <a:rPr lang="en-US" sz="1250" dirty="0" smtClean="0">
                <a:latin typeface="Arial" charset="0"/>
                <a:ea typeface="Arial" charset="0"/>
                <a:cs typeface="Arial" charset="0"/>
              </a:rPr>
              <a:t>[16] 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US Department of Transportation Federal Highway Administration. 2017. Road- way Safety Information Analysis: A Manual for Local Rural Road Owners. https://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safety.fhwa.dot.gov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250" dirty="0" err="1">
                <a:latin typeface="Arial" charset="0"/>
                <a:ea typeface="Arial" charset="0"/>
                <a:cs typeface="Arial" charset="0"/>
              </a:rPr>
              <a:t>local_rural</a:t>
            </a:r>
            <a:r>
              <a:rPr lang="en-US" sz="1250" dirty="0">
                <a:latin typeface="Arial" charset="0"/>
                <a:ea typeface="Arial" charset="0"/>
                <a:cs typeface="Arial" charset="0"/>
              </a:rPr>
              <a:t>/training/fhwasaxx1210/s3.cfm </a:t>
            </a: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8229600" cy="437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Arial"/>
                <a:cs typeface="Arial"/>
              </a:rPr>
              <a:t>References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0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52090"/>
            <a:ext cx="49377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Given: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  <a:p>
            <a:pPr marL="0" lvl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 |N|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nodes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edges)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0" lvl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 |P|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fragments</a:t>
            </a:r>
          </a:p>
          <a:p>
            <a:pPr marL="0" lvl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|B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total boundary nodes</a:t>
            </a:r>
          </a:p>
          <a:p>
            <a:pPr marL="0" lvl="1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where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|P| &lt;&lt; |N|, and |B|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&lt;&lt;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|N|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7314" y="-104560"/>
            <a:ext cx="9046685" cy="572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Validation –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ime and space complexities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49446" y="441330"/>
                <a:ext cx="5212081" cy="1351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1600" b="1" dirty="0" smtClean="0">
                    <a:latin typeface="Arial" charset="0"/>
                    <a:ea typeface="Arial" charset="0"/>
                    <a:cs typeface="Arial" charset="0"/>
                  </a:rPr>
                  <a:t>Also Assume:</a:t>
                </a:r>
              </a:p>
              <a:p>
                <a:pPr marL="0" lvl="1"/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N</a:t>
                </a:r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odes </a:t>
                </a: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are </a:t>
                </a:r>
                <a:r>
                  <a:rPr lang="en-US" sz="1600" dirty="0">
                    <a:solidFill>
                      <a:srgbClr val="0432FF"/>
                    </a:solidFill>
                    <a:latin typeface="Arial" charset="0"/>
                    <a:ea typeface="Arial" charset="0"/>
                    <a:cs typeface="Arial" charset="0"/>
                  </a:rPr>
                  <a:t>equally distributed </a:t>
                </a:r>
                <a:r>
                  <a:rPr lang="en-US" sz="1600" dirty="0">
                    <a:latin typeface="Arial" charset="0"/>
                    <a:ea typeface="Arial" charset="0"/>
                    <a:cs typeface="Arial" charset="0"/>
                  </a:rPr>
                  <a:t>in all </a:t>
                </a:r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fragments: </a:t>
                </a: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number of boundary nodes in one fragment: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16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𝐵</m:t>
                        </m:r>
                        <m: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𝑃</m:t>
                            </m:r>
                          </m:e>
                        </m:d>
                      </m:den>
                    </m:f>
                    <m:r>
                      <a:rPr lang="en-US" sz="1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&gt;1</m:t>
                    </m:r>
                  </m:oMath>
                </a14:m>
                <a:endParaRPr lang="en-US" sz="1600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1600" dirty="0" smtClean="0">
                    <a:latin typeface="Arial" charset="0"/>
                    <a:ea typeface="Arial" charset="0"/>
                    <a:cs typeface="Arial" charset="0"/>
                  </a:rPr>
                  <a:t>number of nodes in one fragment: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𝑁</m:t>
                        </m:r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𝑃</m:t>
                            </m:r>
                          </m:e>
                        </m:d>
                      </m:den>
                    </m:f>
                  </m:oMath>
                </a14:m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446" y="441330"/>
                <a:ext cx="5212081" cy="1351780"/>
              </a:xfrm>
              <a:prstGeom prst="rect">
                <a:avLst/>
              </a:prstGeom>
              <a:blipFill rotWithShape="0">
                <a:blip r:embed="rId3"/>
                <a:stretch>
                  <a:fillRect l="-702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6533188"/>
                  </p:ext>
                </p:extLst>
              </p:nvPr>
            </p:nvGraphicFramePr>
            <p:xfrm>
              <a:off x="431799" y="1764769"/>
              <a:ext cx="6394027" cy="30782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1958"/>
                    <a:gridCol w="1980258"/>
                    <a:gridCol w="2071811"/>
                  </a:tblGrid>
                  <a:tr h="2884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Approach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Time Complexity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Space Complexity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326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err="1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ASP_Base</a:t>
                          </a:r>
                          <a:endParaRPr lang="en-US" sz="1600" b="1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𝑂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𝑁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|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𝑂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326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ASP_FMGT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𝑂</m:t>
                                    </m:r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𝑁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|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|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326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err="1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ASP_FMGT_Mono</a:t>
                          </a:r>
                          <a:endParaRPr lang="en-US" sz="1600" b="1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𝑂</m:t>
                                    </m:r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𝑁</m:t>
                                    </m:r>
                                    <m:r>
                                      <a:rPr lang="en-US" sz="16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|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|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326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ASP_NR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mr-I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|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600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|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326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ASP_HD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mr-I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|</m:t>
                                        </m:r>
                                      </m:num>
                                      <m:den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|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×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|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𝑃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|×</m:t>
                                    </m:r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mr-I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Arial" charset="0"/>
                                                <a:cs typeface="Arial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  <a:ea typeface="Arial" charset="0"/>
                                                    <a:cs typeface="Arial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  <a:ea typeface="Arial" charset="0"/>
                                                    <a:cs typeface="Arial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Arial" charset="0"/>
                                                <a:cs typeface="Arial" charset="0"/>
                                              </a:rPr>
                                              <m:t>|</m:t>
                                            </m:r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Arial" charset="0"/>
                                                <a:cs typeface="Arial" charset="0"/>
                                              </a:rPr>
                                              <m:t>𝑃</m:t>
                                            </m:r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Arial" charset="0"/>
                                                <a:cs typeface="Arial" charset="0"/>
                                              </a:rPr>
                                              <m:t>|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|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ASP_NR + ASP_HD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mr-I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|</m:t>
                                        </m:r>
                                      </m:num>
                                      <m:den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|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×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|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𝑃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|×</m:t>
                                    </m:r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mr-IN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Arial" charset="0"/>
                                                <a:cs typeface="Arial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  <a:ea typeface="Arial" charset="0"/>
                                                    <a:cs typeface="Arial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  <a:ea typeface="Arial" charset="0"/>
                                                    <a:cs typeface="Arial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Arial" charset="0"/>
                                                <a:cs typeface="Arial" charset="0"/>
                                              </a:rPr>
                                              <m:t>|</m:t>
                                            </m:r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Arial" charset="0"/>
                                                <a:cs typeface="Arial" charset="0"/>
                                              </a:rPr>
                                              <m:t>𝑃</m:t>
                                            </m:r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Arial" charset="0"/>
                                                <a:cs typeface="Arial" charset="0"/>
                                              </a:rPr>
                                              <m:t>|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|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6533188"/>
                  </p:ext>
                </p:extLst>
              </p:nvPr>
            </p:nvGraphicFramePr>
            <p:xfrm>
              <a:off x="431799" y="1764769"/>
              <a:ext cx="6394027" cy="30782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1958"/>
                    <a:gridCol w="1980258"/>
                    <a:gridCol w="2071811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Approach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Time Complexity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Space Complexity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444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err="1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ASP_Base</a:t>
                          </a:r>
                          <a:endParaRPr lang="en-US" sz="1600" b="1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8769" t="-101754" r="-105231" b="-6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118" t="-101754" r="-588" b="-694737"/>
                          </a:stretch>
                        </a:blipFill>
                      </a:tcPr>
                    </a:tc>
                  </a:tr>
                  <a:tr h="36671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ASP_FMGT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8769" t="-191667" r="-105231" b="-5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118" t="-191667" r="-588" b="-560000"/>
                          </a:stretch>
                        </a:blipFill>
                      </a:tcPr>
                    </a:tc>
                  </a:tr>
                  <a:tr h="36671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err="1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ASP_FMGT_Mono</a:t>
                          </a:r>
                          <a:endParaRPr lang="en-US" sz="1600" b="1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8769" t="-291667" r="-105231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118" t="-291667" r="-588" b="-460000"/>
                          </a:stretch>
                        </a:blipFill>
                      </a:tcPr>
                    </a:tc>
                  </a:tr>
                  <a:tr h="36671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ASP_NR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8769" t="-385246" r="-105231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118" t="-385246" r="-588" b="-352459"/>
                          </a:stretch>
                        </a:blipFill>
                      </a:tcPr>
                    </a:tc>
                  </a:tr>
                  <a:tr h="6492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ASP_HD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8769" t="-279245" r="-105231" b="-10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118" t="-279245" r="-588" b="-102830"/>
                          </a:stretch>
                        </a:blipFill>
                      </a:tcPr>
                    </a:tc>
                  </a:tr>
                  <a:tr h="6492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 smtClean="0">
                              <a:solidFill>
                                <a:schemeClr val="tx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ASP_NR + ASP_HD</a:t>
                          </a:r>
                          <a:endParaRPr lang="en-US" sz="1600" b="1" dirty="0" smtClean="0">
                            <a:solidFill>
                              <a:schemeClr val="tx1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18769" t="-375701" r="-105231" b="-1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09118" t="-375701" r="-588" b="-186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6" name="TextBox 15"/>
          <p:cNvSpPr txBox="1"/>
          <p:nvPr/>
        </p:nvSpPr>
        <p:spPr>
          <a:xfrm>
            <a:off x="0" y="4912000"/>
            <a:ext cx="661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Lemmas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All proposed approaches have less time complexity than </a:t>
            </a:r>
            <a:r>
              <a:rPr lang="en-US" sz="1600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ASP_Base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825826" y="3634522"/>
                <a:ext cx="1819601" cy="1348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mr-IN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f>
                        <m:fPr>
                          <m:ctrlPr>
                            <a:rPr lang="mr-IN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den>
                      </m:f>
                      <m:r>
                        <a:rPr lang="en-US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𝑃</m:t>
                          </m:r>
                        </m:e>
                      </m:d>
                      <m:r>
                        <a:rPr lang="mr-I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sz="1600" dirty="0" smtClean="0"/>
              </a:p>
              <a:p>
                <a:r>
                  <a:rPr lang="en-US" sz="1600" dirty="0" smtClean="0"/>
                  <a:t>For grid networks: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en-US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lang="en-US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den>
                    </m:f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</m:e>
                    </m:d>
                    <m:r>
                      <a:rPr lang="mr-IN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826" y="3634522"/>
                <a:ext cx="1819601" cy="1348767"/>
              </a:xfrm>
              <a:prstGeom prst="rect">
                <a:avLst/>
              </a:prstGeom>
              <a:blipFill rotWithShape="0">
                <a:blip r:embed="rId5"/>
                <a:stretch>
                  <a:fillRect l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825826" y="2870702"/>
                <a:ext cx="14235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826" y="2870702"/>
                <a:ext cx="1423531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3004" r="-2575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0" y="5438642"/>
            <a:ext cx="5987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has less time complexity than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737338"/>
            <a:ext cx="8040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ASP_HD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and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ASP_NR+ASP_HD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have less time complexity than </a:t>
            </a:r>
            <a:r>
              <a:rPr lang="en-US" sz="1600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200359"/>
            <a:ext cx="643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: ASP_NR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ASP_NR+ASP_HD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have less space complexity than</a:t>
            </a: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600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and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ASP_HD </a:t>
            </a:r>
            <a:endParaRPr lang="en-US" sz="16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0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3683"/>
            <a:ext cx="8933303" cy="490897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Motivation</a:t>
            </a:r>
          </a:p>
          <a:p>
            <a:r>
              <a:rPr lang="en-US" sz="1800" dirty="0">
                <a:latin typeface="Arial"/>
                <a:cs typeface="Arial"/>
              </a:rPr>
              <a:t>Problem Statement</a:t>
            </a:r>
          </a:p>
          <a:p>
            <a:r>
              <a:rPr lang="en-US" sz="1800" dirty="0">
                <a:latin typeface="Arial"/>
                <a:cs typeface="Arial"/>
              </a:rPr>
              <a:t>Challenges</a:t>
            </a:r>
          </a:p>
          <a:p>
            <a:r>
              <a:rPr lang="en-US" sz="1800" dirty="0">
                <a:latin typeface="Arial"/>
                <a:cs typeface="Arial"/>
              </a:rPr>
              <a:t>Related Work</a:t>
            </a:r>
          </a:p>
          <a:p>
            <a:r>
              <a:rPr lang="en-US" sz="1800" dirty="0">
                <a:latin typeface="Arial"/>
                <a:cs typeface="Arial"/>
              </a:rPr>
              <a:t>Contributions</a:t>
            </a:r>
          </a:p>
          <a:p>
            <a:r>
              <a:rPr lang="en-US" sz="1800" dirty="0" smtClean="0">
                <a:solidFill>
                  <a:srgbClr val="0432FF"/>
                </a:solidFill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Theoretical analysis</a:t>
            </a:r>
          </a:p>
          <a:p>
            <a:pPr lvl="1"/>
            <a:r>
              <a:rPr lang="en-US" sz="1600" dirty="0" smtClean="0">
                <a:solidFill>
                  <a:srgbClr val="0432FF"/>
                </a:solidFill>
                <a:latin typeface="Arial"/>
                <a:cs typeface="Arial"/>
              </a:rPr>
              <a:t>Experimental evaluation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Case studies</a:t>
            </a:r>
            <a:endParaRPr lang="en-US" sz="16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Conclusion</a:t>
            </a:r>
            <a:endParaRPr lang="en-US" sz="21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172200" cy="5799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 smtClean="0">
                <a:latin typeface="Arial"/>
                <a:cs typeface="Arial"/>
              </a:rPr>
              <a:t>Outline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3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95776" y="-6616"/>
            <a:ext cx="8229600" cy="364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/>
                <a:cs typeface="Arial"/>
              </a:rPr>
              <a:t>Validation </a:t>
            </a:r>
            <a:r>
              <a:rPr lang="mr-IN" sz="2000" b="1" dirty="0" smtClean="0">
                <a:latin typeface="Arial"/>
                <a:cs typeface="Arial"/>
              </a:rPr>
              <a:t>–</a:t>
            </a:r>
            <a:r>
              <a:rPr lang="en-US" sz="2000" b="1" dirty="0" smtClean="0">
                <a:latin typeface="Arial"/>
                <a:cs typeface="Arial"/>
              </a:rPr>
              <a:t> Experiment setup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-109844" y="552951"/>
            <a:ext cx="9253844" cy="36307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Candidates:</a:t>
            </a:r>
          </a:p>
          <a:p>
            <a:pPr lvl="1">
              <a:spcBef>
                <a:spcPts val="90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Approaches that guarantee correctness and completeness: </a:t>
            </a:r>
            <a:r>
              <a:rPr lang="en-US" sz="1600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ASP_Base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and </a:t>
            </a:r>
            <a:r>
              <a:rPr lang="en-US" sz="1600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90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Approaches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that guarantee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correctness: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ASP_NR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ASP_HD,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ASP_NR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ASP_HD</a:t>
            </a:r>
          </a:p>
          <a:p>
            <a:pPr lvl="1">
              <a:spcBef>
                <a:spcPts val="900"/>
              </a:spcBef>
            </a:pPr>
            <a:endParaRPr lang="en-US" sz="1600" dirty="0" smtClean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90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Metric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- Run time (CPU time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), Solution quality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900"/>
              </a:spcBef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Platform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Java,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Intel i7 2.5 GHz CPU, 16 GB RAM</a:t>
            </a:r>
          </a:p>
          <a:p>
            <a:pPr>
              <a:spcBef>
                <a:spcPts val="900"/>
              </a:spcBef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Data: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Synthetic data:</a:t>
            </a:r>
          </a:p>
          <a:p>
            <a:pPr lvl="1">
              <a:spcBef>
                <a:spcPts val="90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Random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activities on grid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networks with tuned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width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height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, and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percentage of 2-degree nodes</a:t>
            </a:r>
          </a:p>
          <a:p>
            <a:pPr lvl="2">
              <a:spcBef>
                <a:spcPts val="90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We set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95%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of the nodes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2-degree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which complies with the real world dataset</a:t>
            </a:r>
            <a:endParaRPr lang="en-US" sz="1600" b="1" dirty="0" smtClean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900"/>
              </a:spcBef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4051" y="4071285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Example grid network</a:t>
            </a:r>
          </a:p>
        </p:txBody>
      </p:sp>
      <p:sp>
        <p:nvSpPr>
          <p:cNvPr id="43" name="Oval 42"/>
          <p:cNvSpPr/>
          <p:nvPr/>
        </p:nvSpPr>
        <p:spPr>
          <a:xfrm>
            <a:off x="1752055" y="4521922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2021419" y="4657962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290782" y="4520412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560146" y="4657962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2829510" y="4520412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098873" y="4657962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368237" y="4520412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758380" y="4992156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027743" y="5128197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297107" y="4990647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2566470" y="5128197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835834" y="4990647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3105198" y="5128197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374561" y="4990647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1755850" y="5466521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2025213" y="5602561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2294577" y="5465011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563941" y="5602561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2833304" y="5465011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102668" y="5602561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372032" y="5465011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2963856" y="4795512"/>
            <a:ext cx="0" cy="19513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963856" y="5265747"/>
            <a:ext cx="0" cy="19513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38097" y="4797022"/>
            <a:ext cx="0" cy="19513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203415" y="4521922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472779" y="4657962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209740" y="4992156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1494343" y="5128197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207210" y="5466521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491813" y="5602561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38097" y="5267257"/>
            <a:ext cx="0" cy="19513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217368" y="4629884"/>
            <a:ext cx="296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width = 7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height = 4 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% of 2-degree nodes = 71.4%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752055" y="5942395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2021418" y="6078435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290782" y="5940885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2560146" y="6078435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2829509" y="5940885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3098873" y="6078435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3368237" y="5940885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2960061" y="5741621"/>
            <a:ext cx="0" cy="19513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203415" y="5942395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1488018" y="6078435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334302" y="5743131"/>
            <a:ext cx="0" cy="19513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625520" y="4657962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3894884" y="4520412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4164247" y="4657962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4433611" y="4520412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3631844" y="5128197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3901208" y="4990647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4170572" y="5128197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4439935" y="4990647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3629315" y="5602561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3898678" y="5465011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4168042" y="5602561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4437406" y="5465011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4563803" y="4795512"/>
            <a:ext cx="0" cy="19513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563803" y="5265747"/>
            <a:ext cx="0" cy="19513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625520" y="6078435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3894883" y="5940885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4164247" y="6078435"/>
            <a:ext cx="258425" cy="151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433611" y="5940885"/>
            <a:ext cx="269364" cy="27510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4560008" y="5741621"/>
            <a:ext cx="0" cy="195134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22450"/>
            <a:ext cx="8229600" cy="364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/>
                <a:cs typeface="Arial"/>
              </a:rPr>
              <a:t>Validation </a:t>
            </a:r>
            <a:r>
              <a:rPr lang="mr-IN" sz="2000" b="1" dirty="0" smtClean="0">
                <a:latin typeface="Arial"/>
                <a:cs typeface="Arial"/>
              </a:rPr>
              <a:t>–</a:t>
            </a:r>
            <a:r>
              <a:rPr lang="en-US" sz="2000" b="1" dirty="0" smtClean="0">
                <a:latin typeface="Arial"/>
                <a:cs typeface="Arial"/>
              </a:rPr>
              <a:t> experimental goals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0" y="349343"/>
            <a:ext cx="9886554" cy="36307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Candidates:</a:t>
            </a:r>
          </a:p>
          <a:p>
            <a:pPr lvl="1">
              <a:spcBef>
                <a:spcPts val="90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Approaches that guarantee correctness and completeness: </a:t>
            </a:r>
            <a:r>
              <a:rPr lang="en-US" sz="1600" dirty="0" err="1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ASP_Base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and </a:t>
            </a:r>
            <a:r>
              <a:rPr lang="en-US" sz="1600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90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Approaches that guarantee correctness: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ASP_NR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ASP_HD,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ASP_NR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ASP_HD</a:t>
            </a:r>
            <a:endParaRPr lang="en-US" sz="1600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90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Goals</a:t>
            </a:r>
          </a:p>
          <a:p>
            <a:pPr lvl="1">
              <a:spcBef>
                <a:spcPts val="90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Comparative analysis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by answering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90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How do proposed approaches perform compared to Baseline approaches?</a:t>
            </a:r>
          </a:p>
          <a:p>
            <a:pPr lvl="1">
              <a:spcBef>
                <a:spcPts val="90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Sensitivity analysis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by answering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90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How are proposed affected by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varied network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size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?</a:t>
            </a:r>
          </a:p>
          <a:p>
            <a:pPr lvl="2">
              <a:spcBef>
                <a:spcPts val="90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How are proposed affected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by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varied number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of partitions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pPr lvl="2">
              <a:spcBef>
                <a:spcPts val="90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How are proposed affected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by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varied number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of activities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?</a:t>
            </a:r>
          </a:p>
          <a:p>
            <a:pPr lvl="2">
              <a:spcBef>
                <a:spcPts val="90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How are proposed affected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by </a:t>
            </a:r>
            <a:r>
              <a:rPr lang="en-US" sz="1600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varied density </a:t>
            </a:r>
            <a:r>
              <a:rPr lang="en-US" sz="16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threshold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?</a:t>
            </a:r>
          </a:p>
          <a:p>
            <a:pPr lvl="2">
              <a:spcBef>
                <a:spcPts val="900"/>
              </a:spcBef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2776" y="4733809"/>
            <a:ext cx="2148840" cy="274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Network size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2775" y="5104687"/>
            <a:ext cx="2148840" cy="274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 of partitions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96349" y="5471931"/>
            <a:ext cx="2148840" cy="274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Number of activities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96347" y="5893404"/>
            <a:ext cx="2148840" cy="274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Density threshold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021136" y="4876056"/>
            <a:ext cx="26263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14031" y="5241847"/>
            <a:ext cx="2469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14031" y="5656945"/>
            <a:ext cx="2469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99726" y="6030564"/>
            <a:ext cx="2780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277820" y="4882638"/>
            <a:ext cx="5948" cy="11479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277820" y="5455327"/>
            <a:ext cx="24690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10047" y="5301334"/>
            <a:ext cx="1249816" cy="342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Simulator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66945" y="4524101"/>
            <a:ext cx="1260544" cy="47865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Synthetic Datasets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097217" y="5008129"/>
            <a:ext cx="0" cy="27793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51898" y="5455327"/>
            <a:ext cx="24690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014152" y="5184664"/>
            <a:ext cx="2082899" cy="56449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Comparative </a:t>
            </a:r>
            <a:r>
              <a:rPr lang="en-US" altLang="zh-CN" sz="1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Sensitivity analyses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5093829" y="5675140"/>
            <a:ext cx="3388" cy="71463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741778" y="6541841"/>
            <a:ext cx="1285155" cy="27469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ASP_Base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29196" y="4624333"/>
            <a:ext cx="2681344" cy="16619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83294" y="4927557"/>
            <a:ext cx="230561" cy="110300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Variables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126694" y="6552649"/>
            <a:ext cx="1285155" cy="27469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ASP_FMGT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483474" y="6547232"/>
            <a:ext cx="1965226" cy="28011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772" y="6547607"/>
            <a:ext cx="1106858" cy="2693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ASP_NR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735140" y="6547232"/>
            <a:ext cx="1106858" cy="2693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ASP_HD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1783982" y="6541841"/>
            <a:ext cx="2469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432947" y="6375908"/>
            <a:ext cx="5818849" cy="1477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432947" y="6389774"/>
            <a:ext cx="0" cy="1520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8251796" y="6375919"/>
            <a:ext cx="0" cy="1520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815362" y="6403624"/>
            <a:ext cx="0" cy="1520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395428" y="6375909"/>
            <a:ext cx="0" cy="1520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7060113" y="6375908"/>
            <a:ext cx="0" cy="1520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5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49" y="507533"/>
            <a:ext cx="3741374" cy="280603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0" y="668766"/>
            <a:ext cx="8475366" cy="36307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Fixed Parameters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Activity density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(activity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per edge in average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): 0.01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Density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threshold =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Number of Partitions =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50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Varied parameter: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Number of nodes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541234"/>
            <a:ext cx="7709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Trends: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ASP_Base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reaches unacceptable cost very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fast.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ASP_FMGT and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are up to ~10</a:t>
            </a:r>
            <a:r>
              <a:rPr lang="en-US" sz="1600" baseline="30000" dirty="0" smtClean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times faster than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ASP_Base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Cost of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is about 2~4 times faster than ASP_FMGT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Cost of ASP_NR + ASP_HD is ~100x faster than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923279" y="38649"/>
            <a:ext cx="10321923" cy="523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>
              <a:spcBef>
                <a:spcPts val="900"/>
              </a:spcBef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Comparative analysis: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do proposed approaches perform compared to Baseline approaches?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" y="1818409"/>
            <a:ext cx="3772906" cy="2829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11" y="3313564"/>
            <a:ext cx="3728371" cy="2796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20229" y="4496276"/>
                <a:ext cx="2497800" cy="833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ASP_FMGT_Mono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 costs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2.7×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600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 seconds</a:t>
                </a:r>
              </a:p>
              <a:p>
                <a:r>
                  <a:rPr lang="en-US" sz="1600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for 2000 nodes</a:t>
                </a:r>
                <a:endParaRPr lang="en-US" sz="16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229" y="4496276"/>
                <a:ext cx="2497800" cy="833818"/>
              </a:xfrm>
              <a:prstGeom prst="rect">
                <a:avLst/>
              </a:prstGeom>
              <a:blipFill rotWithShape="0">
                <a:blip r:embed="rId6"/>
                <a:stretch>
                  <a:fillRect l="-1463" t="-2206" r="-244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5240176" y="3620794"/>
            <a:ext cx="640119" cy="8889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9932640" y="771605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013695" y="7667909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04644" y="336903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680651" y="3003182"/>
            <a:ext cx="2289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~3%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simple paths are enumerated by ASP_NR + ASP_HD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18" y="2890783"/>
            <a:ext cx="3183321" cy="2387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34" y="2963327"/>
            <a:ext cx="3186039" cy="2389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80" y="2855365"/>
            <a:ext cx="3277772" cy="24583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90697" y="5448760"/>
            <a:ext cx="4809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Trends:</a:t>
            </a:r>
          </a:p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For ASP_FMGT and </a:t>
            </a:r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More partitions lead to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more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speedup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Higher density thresholds lead to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less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speedup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Higher activity densities lead to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more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speedup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20"/>
            <a:ext cx="3179298" cy="23844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021" y="231302"/>
            <a:ext cx="3174698" cy="23810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1" y="273506"/>
            <a:ext cx="3260774" cy="24455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179298" y="2598258"/>
            <a:ext cx="3462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ASP_FMGT and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6188" y="5271488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Path reduction approaches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38780" y="5582438"/>
            <a:ext cx="4849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For path reduction approaches: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More partitions lead to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more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speedup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Higher density thresholds lead to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more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speedup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Higher activity densities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do not greatly affect speed up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-48722" y="-75513"/>
            <a:ext cx="4884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Results under other varied parameters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8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0" y="715706"/>
            <a:ext cx="9329732" cy="36307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Fixed Parameters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Activity density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(activity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per edge in average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): 0.01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Density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threshold =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Number of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partitions = 50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0"/>
              </a:spcBef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Varied parameter: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Number of Nodes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680227"/>
            <a:ext cx="780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Trends: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 costs of proposed approaches increase slower than baseline </a:t>
            </a:r>
          </a:p>
          <a:p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989352" y="68334"/>
            <a:ext cx="10321923" cy="523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>
              <a:spcBef>
                <a:spcPts val="900"/>
              </a:spcBef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Sensitivity analysis: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are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proposed approaches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affected by </a:t>
            </a:r>
            <a:r>
              <a:rPr lang="en-US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number of nodes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9932640" y="771605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013695" y="7667909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ASP_FMGT_Mono</a:t>
            </a:r>
            <a:endParaRPr lang="en-US" sz="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734" y="5077667"/>
            <a:ext cx="441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ASP_Base</a:t>
            </a:r>
            <a:r>
              <a:rPr lang="en-US" dirty="0" smtClean="0"/>
              <a:t>, ASP_FMGT and </a:t>
            </a:r>
            <a:r>
              <a:rPr lang="en-US" dirty="0" err="1" smtClean="0"/>
              <a:t>ASP_FMGT_Mono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53615" y="5087158"/>
            <a:ext cx="270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reduction approaches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073D-4304-A542-8C3B-1B26DC5F2D99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6" y="2251084"/>
            <a:ext cx="3741374" cy="28060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89" y="2251084"/>
            <a:ext cx="3778610" cy="28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34434</TotalTime>
  <Words>1852</Words>
  <Application>Microsoft Macintosh PowerPoint</Application>
  <PresentationFormat>On-screen Show (4:3)</PresentationFormat>
  <Paragraphs>427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Xun Tang</dc:creator>
  <cp:lastModifiedBy>Xun Tang</cp:lastModifiedBy>
  <cp:revision>2824</cp:revision>
  <cp:lastPrinted>2019-05-08T22:04:54Z</cp:lastPrinted>
  <dcterms:created xsi:type="dcterms:W3CDTF">2018-03-08T20:18:44Z</dcterms:created>
  <dcterms:modified xsi:type="dcterms:W3CDTF">2019-05-13T02:36:50Z</dcterms:modified>
</cp:coreProperties>
</file>